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474" r:id="rId2"/>
    <p:sldId id="473" r:id="rId3"/>
    <p:sldId id="490" r:id="rId4"/>
    <p:sldId id="491" r:id="rId5"/>
    <p:sldId id="489" r:id="rId6"/>
    <p:sldId id="266" r:id="rId7"/>
    <p:sldId id="275" r:id="rId8"/>
    <p:sldId id="267" r:id="rId9"/>
    <p:sldId id="268" r:id="rId10"/>
    <p:sldId id="269" r:id="rId11"/>
    <p:sldId id="271" r:id="rId12"/>
    <p:sldId id="488" r:id="rId13"/>
    <p:sldId id="273" r:id="rId14"/>
    <p:sldId id="272" r:id="rId15"/>
    <p:sldId id="276" r:id="rId16"/>
    <p:sldId id="280" r:id="rId17"/>
    <p:sldId id="281" r:id="rId18"/>
    <p:sldId id="282" r:id="rId19"/>
    <p:sldId id="283" r:id="rId20"/>
    <p:sldId id="284" r:id="rId21"/>
    <p:sldId id="495" r:id="rId22"/>
    <p:sldId id="479" r:id="rId23"/>
    <p:sldId id="480" r:id="rId24"/>
    <p:sldId id="481" r:id="rId25"/>
    <p:sldId id="483" r:id="rId26"/>
    <p:sldId id="478" r:id="rId27"/>
    <p:sldId id="493" r:id="rId28"/>
    <p:sldId id="470" r:id="rId29"/>
    <p:sldId id="471" r:id="rId30"/>
    <p:sldId id="472" r:id="rId31"/>
    <p:sldId id="494" r:id="rId32"/>
    <p:sldId id="476" r:id="rId33"/>
    <p:sldId id="496" r:id="rId34"/>
    <p:sldId id="477" r:id="rId35"/>
    <p:sldId id="492" r:id="rId36"/>
    <p:sldId id="482" r:id="rId37"/>
    <p:sldId id="485" r:id="rId38"/>
    <p:sldId id="484" r:id="rId39"/>
    <p:sldId id="486" r:id="rId40"/>
    <p:sldId id="469" r:id="rId41"/>
    <p:sldId id="487" r:id="rId42"/>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723" autoAdjust="0"/>
  </p:normalViewPr>
  <p:slideViewPr>
    <p:cSldViewPr snapToGrid="0">
      <p:cViewPr varScale="1">
        <p:scale>
          <a:sx n="51" d="100"/>
          <a:sy n="51" d="100"/>
        </p:scale>
        <p:origin x="1220"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760DFC96-2CAB-44D4-A1FA-6CA493BEEEAD}" type="datetimeFigureOut">
              <a:rPr lang="he-IL" smtClean="0"/>
              <a:t>כ'/אייר/תשפ"ד</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6D039CA5-C6B1-4772-9B73-C93642AC8775}" type="slidenum">
              <a:rPr lang="he-IL" smtClean="0"/>
              <a:t>‹#›</a:t>
            </a:fld>
            <a:endParaRPr lang="he-IL"/>
          </a:p>
        </p:txBody>
      </p:sp>
    </p:spTree>
    <p:extLst>
      <p:ext uri="{BB962C8B-B14F-4D97-AF65-F5344CB8AC3E}">
        <p14:creationId xmlns:p14="http://schemas.microsoft.com/office/powerpoint/2010/main" val="2925449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שלום, אני נתנאל פישמן, </a:t>
            </a:r>
          </a:p>
          <a:p>
            <a:pPr algn="r" rtl="1"/>
            <a:r>
              <a:rPr lang="he-IL" dirty="0"/>
              <a:t>והמחקר שלי עוסק בשימוש בחישה מרחוק להערכה של פוטנציאל המים בעלה בחלקות יער רב מיניות, </a:t>
            </a:r>
          </a:p>
          <a:p>
            <a:pPr algn="r" rtl="1"/>
            <a:r>
              <a:rPr lang="he-IL" dirty="0"/>
              <a:t>במעבדת חישה מרחוק של דוד הלמן.</a:t>
            </a:r>
          </a:p>
        </p:txBody>
      </p:sp>
      <p:sp>
        <p:nvSpPr>
          <p:cNvPr id="4" name="Slide Number Placeholder 3"/>
          <p:cNvSpPr>
            <a:spLocks noGrp="1"/>
          </p:cNvSpPr>
          <p:nvPr>
            <p:ph type="sldNum" sz="quarter" idx="5"/>
          </p:nvPr>
        </p:nvSpPr>
        <p:spPr/>
        <p:txBody>
          <a:bodyPr/>
          <a:lstStyle/>
          <a:p>
            <a:fld id="{6D039CA5-C6B1-4772-9B73-C93642AC8775}" type="slidenum">
              <a:rPr lang="he-IL" smtClean="0"/>
              <a:t>1</a:t>
            </a:fld>
            <a:endParaRPr lang="he-IL"/>
          </a:p>
        </p:txBody>
      </p:sp>
    </p:spTree>
    <p:extLst>
      <p:ext uri="{BB962C8B-B14F-4D97-AF65-F5344CB8AC3E}">
        <p14:creationId xmlns:p14="http://schemas.microsoft.com/office/powerpoint/2010/main" val="2036399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כשהקצה שלו מציץ החוצה,</a:t>
            </a:r>
          </a:p>
        </p:txBody>
      </p:sp>
      <p:sp>
        <p:nvSpPr>
          <p:cNvPr id="4" name="Slide Number Placeholder 3"/>
          <p:cNvSpPr>
            <a:spLocks noGrp="1"/>
          </p:cNvSpPr>
          <p:nvPr>
            <p:ph type="sldNum" sz="quarter" idx="5"/>
          </p:nvPr>
        </p:nvSpPr>
        <p:spPr/>
        <p:txBody>
          <a:bodyPr/>
          <a:lstStyle/>
          <a:p>
            <a:fld id="{6D039CA5-C6B1-4772-9B73-C93642AC8775}" type="slidenum">
              <a:rPr lang="he-IL" smtClean="0"/>
              <a:t>10</a:t>
            </a:fld>
            <a:endParaRPr lang="he-IL"/>
          </a:p>
        </p:txBody>
      </p:sp>
    </p:spTree>
    <p:extLst>
      <p:ext uri="{BB962C8B-B14F-4D97-AF65-F5344CB8AC3E}">
        <p14:creationId xmlns:p14="http://schemas.microsoft.com/office/powerpoint/2010/main" val="1794324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מפעילים לחץ אוויר</a:t>
            </a:r>
          </a:p>
        </p:txBody>
      </p:sp>
      <p:sp>
        <p:nvSpPr>
          <p:cNvPr id="4" name="Slide Number Placeholder 3"/>
          <p:cNvSpPr>
            <a:spLocks noGrp="1"/>
          </p:cNvSpPr>
          <p:nvPr>
            <p:ph type="sldNum" sz="quarter" idx="5"/>
          </p:nvPr>
        </p:nvSpPr>
        <p:spPr/>
        <p:txBody>
          <a:bodyPr/>
          <a:lstStyle/>
          <a:p>
            <a:fld id="{6D039CA5-C6B1-4772-9B73-C93642AC8775}" type="slidenum">
              <a:rPr lang="he-IL" smtClean="0"/>
              <a:t>11</a:t>
            </a:fld>
            <a:endParaRPr lang="he-IL"/>
          </a:p>
        </p:txBody>
      </p:sp>
    </p:spTree>
    <p:extLst>
      <p:ext uri="{BB962C8B-B14F-4D97-AF65-F5344CB8AC3E}">
        <p14:creationId xmlns:p14="http://schemas.microsoft.com/office/powerpoint/2010/main" val="1668561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עד שרואים טיפת מים.</a:t>
            </a:r>
          </a:p>
          <a:p>
            <a:pPr algn="r" rtl="1"/>
            <a:r>
              <a:rPr lang="he-IL" dirty="0"/>
              <a:t>הבעיה – זה ארוך... לוקח כמה שעות למדוד כל דונם יער. </a:t>
            </a:r>
          </a:p>
          <a:p>
            <a:pPr algn="r" rtl="1"/>
            <a:r>
              <a:rPr lang="he-IL" dirty="0"/>
              <a:t>לא רלוונטי לניטור יערות!</a:t>
            </a:r>
          </a:p>
          <a:p>
            <a:pPr algn="r" rtl="1"/>
            <a:r>
              <a:rPr lang="he-IL" dirty="0"/>
              <a:t>מה </a:t>
            </a:r>
            <a:r>
              <a:rPr lang="he-IL" dirty="0" err="1"/>
              <a:t>הפיתרון</a:t>
            </a:r>
            <a:r>
              <a:rPr lang="he-IL" dirty="0"/>
              <a:t>?</a:t>
            </a:r>
          </a:p>
        </p:txBody>
      </p:sp>
      <p:sp>
        <p:nvSpPr>
          <p:cNvPr id="4" name="Slide Number Placeholder 3"/>
          <p:cNvSpPr>
            <a:spLocks noGrp="1"/>
          </p:cNvSpPr>
          <p:nvPr>
            <p:ph type="sldNum" sz="quarter" idx="5"/>
          </p:nvPr>
        </p:nvSpPr>
        <p:spPr/>
        <p:txBody>
          <a:bodyPr/>
          <a:lstStyle/>
          <a:p>
            <a:fld id="{6D039CA5-C6B1-4772-9B73-C93642AC8775}" type="slidenum">
              <a:rPr lang="he-IL" smtClean="0"/>
              <a:t>12</a:t>
            </a:fld>
            <a:endParaRPr lang="he-IL"/>
          </a:p>
        </p:txBody>
      </p:sp>
    </p:spTree>
    <p:extLst>
      <p:ext uri="{BB962C8B-B14F-4D97-AF65-F5344CB8AC3E}">
        <p14:creationId xmlns:p14="http://schemas.microsoft.com/office/powerpoint/2010/main" val="245815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חישה מרחוק! </a:t>
            </a:r>
          </a:p>
          <a:p>
            <a:pPr algn="r" rtl="1"/>
            <a:r>
              <a:rPr lang="he-IL" dirty="0"/>
              <a:t>אם נוכל לזהות ירידה בפוטנציאל המים באמצעות חיישן על גבי רחפן,</a:t>
            </a:r>
          </a:p>
        </p:txBody>
      </p:sp>
      <p:sp>
        <p:nvSpPr>
          <p:cNvPr id="4" name="Slide Number Placeholder 3"/>
          <p:cNvSpPr>
            <a:spLocks noGrp="1"/>
          </p:cNvSpPr>
          <p:nvPr>
            <p:ph type="sldNum" sz="quarter" idx="5"/>
          </p:nvPr>
        </p:nvSpPr>
        <p:spPr/>
        <p:txBody>
          <a:bodyPr/>
          <a:lstStyle/>
          <a:p>
            <a:fld id="{6D039CA5-C6B1-4772-9B73-C93642AC8775}" type="slidenum">
              <a:rPr lang="he-IL" smtClean="0"/>
              <a:t>13</a:t>
            </a:fld>
            <a:endParaRPr lang="he-IL"/>
          </a:p>
        </p:txBody>
      </p:sp>
    </p:spTree>
    <p:extLst>
      <p:ext uri="{BB962C8B-B14F-4D97-AF65-F5344CB8AC3E}">
        <p14:creationId xmlns:p14="http://schemas.microsoft.com/office/powerpoint/2010/main" val="2899740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או על גבי </a:t>
            </a:r>
            <a:r>
              <a:rPr lang="he-IL" dirty="0" err="1"/>
              <a:t>לויין</a:t>
            </a:r>
            <a:r>
              <a:rPr lang="he-IL" dirty="0"/>
              <a:t>,</a:t>
            </a:r>
          </a:p>
          <a:p>
            <a:r>
              <a:rPr lang="he-IL" dirty="0"/>
              <a:t>זה יהיה הרבה יותר קל.</a:t>
            </a:r>
          </a:p>
          <a:p>
            <a:r>
              <a:rPr lang="he-IL" dirty="0"/>
              <a:t>שיטות חישה מרחוק של צמחים נמצאות היום בחזית המחקר, כי באמת זה מאפשר ניטור רחב ומהיר הרבה יותר.</a:t>
            </a:r>
          </a:p>
        </p:txBody>
      </p:sp>
      <p:sp>
        <p:nvSpPr>
          <p:cNvPr id="4" name="Slide Number Placeholder 3"/>
          <p:cNvSpPr>
            <a:spLocks noGrp="1"/>
          </p:cNvSpPr>
          <p:nvPr>
            <p:ph type="sldNum" sz="quarter" idx="5"/>
          </p:nvPr>
        </p:nvSpPr>
        <p:spPr/>
        <p:txBody>
          <a:bodyPr/>
          <a:lstStyle/>
          <a:p>
            <a:fld id="{6D039CA5-C6B1-4772-9B73-C93642AC8775}" type="slidenum">
              <a:rPr lang="he-IL" smtClean="0"/>
              <a:t>14</a:t>
            </a:fld>
            <a:endParaRPr lang="he-IL"/>
          </a:p>
        </p:txBody>
      </p:sp>
    </p:spTree>
    <p:extLst>
      <p:ext uri="{BB962C8B-B14F-4D97-AF65-F5344CB8AC3E}">
        <p14:creationId xmlns:p14="http://schemas.microsoft.com/office/powerpoint/2010/main" val="3310411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אחת השיטות המקובלות להשתמש במידע שמתקבל באמצעי חישה מרחוק, היא </a:t>
            </a:r>
            <a:r>
              <a:rPr lang="en-US" dirty="0"/>
              <a:t>NDSI</a:t>
            </a:r>
            <a:r>
              <a:rPr lang="he-IL" dirty="0"/>
              <a:t> - </a:t>
            </a:r>
            <a:r>
              <a:rPr lang="en-US" b="0" dirty="0"/>
              <a:t>Normalized Difference Spectral Index</a:t>
            </a:r>
            <a:r>
              <a:rPr lang="he-IL" b="0" dirty="0"/>
              <a:t>, מדד הפרש ספקטרלי מנורמל. בשיטה הזו מסתכלים על ההפרש בין מידת הקרינה שמוחזרת בשני ערוצים לאורך הספקטרום, כלומר באורכי גל שונים, כאשר ההפרש ביניהם יכול לספר לנו על כל מיני תכונות של האובייקט. כדי לקבל תוצאות אחידות, מנרמלים את הערכים על ידי חלוקה בסכום שלהם. נשמע מסובך? בואו נראה דוגמא.</a:t>
            </a:r>
          </a:p>
        </p:txBody>
      </p:sp>
      <p:sp>
        <p:nvSpPr>
          <p:cNvPr id="4" name="Slide Number Placeholder 3"/>
          <p:cNvSpPr>
            <a:spLocks noGrp="1"/>
          </p:cNvSpPr>
          <p:nvPr>
            <p:ph type="sldNum" sz="quarter" idx="5"/>
          </p:nvPr>
        </p:nvSpPr>
        <p:spPr/>
        <p:txBody>
          <a:bodyPr/>
          <a:lstStyle/>
          <a:p>
            <a:fld id="{6D039CA5-C6B1-4772-9B73-C93642AC8775}" type="slidenum">
              <a:rPr lang="he-IL" smtClean="0"/>
              <a:t>15</a:t>
            </a:fld>
            <a:endParaRPr lang="he-IL"/>
          </a:p>
        </p:txBody>
      </p:sp>
    </p:spTree>
    <p:extLst>
      <p:ext uri="{BB962C8B-B14F-4D97-AF65-F5344CB8AC3E}">
        <p14:creationId xmlns:p14="http://schemas.microsoft.com/office/powerpoint/2010/main" val="1100073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אחד מה</a:t>
            </a:r>
            <a:r>
              <a:rPr lang="en-US" dirty="0"/>
              <a:t>NDSI</a:t>
            </a:r>
            <a:r>
              <a:rPr lang="he-IL" dirty="0"/>
              <a:t>, המדדים הספקטרליים, הכי מפורסמים, הוא </a:t>
            </a:r>
            <a:r>
              <a:rPr lang="en-US" dirty="0"/>
              <a:t>NDVI</a:t>
            </a:r>
            <a:r>
              <a:rPr lang="he-IL" dirty="0"/>
              <a:t>, </a:t>
            </a:r>
            <a:r>
              <a:rPr lang="en-US" dirty="0"/>
              <a:t>normalized difference </a:t>
            </a:r>
            <a:r>
              <a:rPr lang="en-US" b="1" dirty="0"/>
              <a:t>vegetation</a:t>
            </a:r>
            <a:r>
              <a:rPr lang="en-US" dirty="0"/>
              <a:t> index</a:t>
            </a:r>
            <a:r>
              <a:rPr lang="he-IL" dirty="0"/>
              <a:t>, שמספק מידע על מגוון תופעות שקשורות בצמחים.</a:t>
            </a:r>
          </a:p>
          <a:p>
            <a:pPr algn="r" rtl="1"/>
            <a:r>
              <a:rPr lang="he-IL" dirty="0"/>
              <a:t>הוא משתמש בשני ערוצים – הראשון בטווח ה</a:t>
            </a:r>
            <a:r>
              <a:rPr lang="en-US" dirty="0"/>
              <a:t>NIR</a:t>
            </a:r>
            <a:r>
              <a:rPr lang="he-IL" dirty="0"/>
              <a:t>, </a:t>
            </a:r>
            <a:r>
              <a:rPr lang="he-IL" dirty="0" err="1"/>
              <a:t>אינפרא</a:t>
            </a:r>
            <a:r>
              <a:rPr lang="he-IL" dirty="0"/>
              <a:t> אדום קרוב, והשני בטווח האדום. אשר לראות בגרף את החתימה הספקטרלית, ההחזריות האופיינית לאורך הספקטרום, של צמח בריא ושל צמח שנמצא בעקה.</a:t>
            </a:r>
          </a:p>
        </p:txBody>
      </p:sp>
      <p:sp>
        <p:nvSpPr>
          <p:cNvPr id="4" name="Slide Number Placeholder 3"/>
          <p:cNvSpPr>
            <a:spLocks noGrp="1"/>
          </p:cNvSpPr>
          <p:nvPr>
            <p:ph type="sldNum" sz="quarter" idx="5"/>
          </p:nvPr>
        </p:nvSpPr>
        <p:spPr/>
        <p:txBody>
          <a:bodyPr/>
          <a:lstStyle/>
          <a:p>
            <a:fld id="{6D039CA5-C6B1-4772-9B73-C93642AC8775}" type="slidenum">
              <a:rPr lang="he-IL" smtClean="0"/>
              <a:t>16</a:t>
            </a:fld>
            <a:endParaRPr lang="he-IL"/>
          </a:p>
        </p:txBody>
      </p:sp>
    </p:spTree>
    <p:extLst>
      <p:ext uri="{BB962C8B-B14F-4D97-AF65-F5344CB8AC3E}">
        <p14:creationId xmlns:p14="http://schemas.microsoft.com/office/powerpoint/2010/main" val="2428726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נתחיל לחשב את ה</a:t>
            </a:r>
            <a:r>
              <a:rPr lang="en-US" dirty="0"/>
              <a:t>NDVI</a:t>
            </a:r>
            <a:r>
              <a:rPr lang="he-IL" dirty="0"/>
              <a:t> של שניהם.</a:t>
            </a:r>
          </a:p>
          <a:p>
            <a:pPr algn="r" rtl="1"/>
            <a:r>
              <a:rPr lang="he-IL" dirty="0"/>
              <a:t>לוקחים את ערך ההחזריות של הצמח הבריא ב</a:t>
            </a:r>
            <a:r>
              <a:rPr lang="en-US" dirty="0"/>
              <a:t>NIR</a:t>
            </a:r>
            <a:r>
              <a:rPr lang="he-IL" dirty="0"/>
              <a:t>, שהוא מאוד גבוה,</a:t>
            </a:r>
          </a:p>
        </p:txBody>
      </p:sp>
      <p:sp>
        <p:nvSpPr>
          <p:cNvPr id="4" name="Slide Number Placeholder 3"/>
          <p:cNvSpPr>
            <a:spLocks noGrp="1"/>
          </p:cNvSpPr>
          <p:nvPr>
            <p:ph type="sldNum" sz="quarter" idx="5"/>
          </p:nvPr>
        </p:nvSpPr>
        <p:spPr/>
        <p:txBody>
          <a:bodyPr/>
          <a:lstStyle/>
          <a:p>
            <a:fld id="{6D039CA5-C6B1-4772-9B73-C93642AC8775}" type="slidenum">
              <a:rPr lang="he-IL" smtClean="0"/>
              <a:t>17</a:t>
            </a:fld>
            <a:endParaRPr lang="he-IL"/>
          </a:p>
        </p:txBody>
      </p:sp>
    </p:spTree>
    <p:extLst>
      <p:ext uri="{BB962C8B-B14F-4D97-AF65-F5344CB8AC3E}">
        <p14:creationId xmlns:p14="http://schemas.microsoft.com/office/powerpoint/2010/main" val="2776745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פחות הערך שלו ב</a:t>
            </a:r>
            <a:r>
              <a:rPr lang="en-US" dirty="0"/>
              <a:t>Red</a:t>
            </a:r>
            <a:r>
              <a:rPr lang="he-IL" dirty="0"/>
              <a:t> שהוא מאוד נמוך, מנרמלים ומקבלים ערך </a:t>
            </a:r>
            <a:r>
              <a:rPr lang="en-US" dirty="0"/>
              <a:t>NDVI</a:t>
            </a:r>
            <a:r>
              <a:rPr lang="he-IL" dirty="0"/>
              <a:t> בין 0 ל-1.</a:t>
            </a:r>
          </a:p>
        </p:txBody>
      </p:sp>
      <p:sp>
        <p:nvSpPr>
          <p:cNvPr id="4" name="Slide Number Placeholder 3"/>
          <p:cNvSpPr>
            <a:spLocks noGrp="1"/>
          </p:cNvSpPr>
          <p:nvPr>
            <p:ph type="sldNum" sz="quarter" idx="5"/>
          </p:nvPr>
        </p:nvSpPr>
        <p:spPr/>
        <p:txBody>
          <a:bodyPr/>
          <a:lstStyle/>
          <a:p>
            <a:fld id="{6D039CA5-C6B1-4772-9B73-C93642AC8775}" type="slidenum">
              <a:rPr lang="he-IL" smtClean="0"/>
              <a:t>18</a:t>
            </a:fld>
            <a:endParaRPr lang="he-IL"/>
          </a:p>
        </p:txBody>
      </p:sp>
    </p:spTree>
    <p:extLst>
      <p:ext uri="{BB962C8B-B14F-4D97-AF65-F5344CB8AC3E}">
        <p14:creationId xmlns:p14="http://schemas.microsoft.com/office/powerpoint/2010/main" val="3767178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עכשיו נעשה אותו דבר עבור הצמח החולה – ערך </a:t>
            </a:r>
            <a:r>
              <a:rPr lang="he-IL" dirty="0" err="1"/>
              <a:t>באינפרא</a:t>
            </a:r>
            <a:r>
              <a:rPr lang="he-IL" dirty="0"/>
              <a:t> אדום</a:t>
            </a:r>
          </a:p>
        </p:txBody>
      </p:sp>
      <p:sp>
        <p:nvSpPr>
          <p:cNvPr id="4" name="Slide Number Placeholder 3"/>
          <p:cNvSpPr>
            <a:spLocks noGrp="1"/>
          </p:cNvSpPr>
          <p:nvPr>
            <p:ph type="sldNum" sz="quarter" idx="5"/>
          </p:nvPr>
        </p:nvSpPr>
        <p:spPr/>
        <p:txBody>
          <a:bodyPr/>
          <a:lstStyle/>
          <a:p>
            <a:fld id="{6D039CA5-C6B1-4772-9B73-C93642AC8775}" type="slidenum">
              <a:rPr lang="he-IL" smtClean="0"/>
              <a:t>19</a:t>
            </a:fld>
            <a:endParaRPr lang="he-IL"/>
          </a:p>
        </p:txBody>
      </p:sp>
    </p:spTree>
    <p:extLst>
      <p:ext uri="{BB962C8B-B14F-4D97-AF65-F5344CB8AC3E}">
        <p14:creationId xmlns:p14="http://schemas.microsoft.com/office/powerpoint/2010/main" val="3832902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העצים ביערות שלנו – מתים!</a:t>
            </a:r>
          </a:p>
          <a:p>
            <a:pPr algn="r" rtl="1"/>
            <a:r>
              <a:rPr lang="he-IL" dirty="0"/>
              <a:t>יכולות להיות הרבה סיבות לזה שעצים מתים, </a:t>
            </a:r>
          </a:p>
        </p:txBody>
      </p:sp>
      <p:sp>
        <p:nvSpPr>
          <p:cNvPr id="4" name="Slide Number Placeholder 3"/>
          <p:cNvSpPr>
            <a:spLocks noGrp="1"/>
          </p:cNvSpPr>
          <p:nvPr>
            <p:ph type="sldNum" sz="quarter" idx="5"/>
          </p:nvPr>
        </p:nvSpPr>
        <p:spPr/>
        <p:txBody>
          <a:bodyPr/>
          <a:lstStyle/>
          <a:p>
            <a:fld id="{6D039CA5-C6B1-4772-9B73-C93642AC8775}" type="slidenum">
              <a:rPr lang="he-IL" smtClean="0"/>
              <a:t>2</a:t>
            </a:fld>
            <a:endParaRPr lang="he-IL"/>
          </a:p>
        </p:txBody>
      </p:sp>
    </p:spTree>
    <p:extLst>
      <p:ext uri="{BB962C8B-B14F-4D97-AF65-F5344CB8AC3E}">
        <p14:creationId xmlns:p14="http://schemas.microsoft.com/office/powerpoint/2010/main" val="1745457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פחות ערך באדום – והנה קיבלנו ערך </a:t>
            </a:r>
            <a:r>
              <a:rPr lang="en-US" dirty="0"/>
              <a:t>NDVI</a:t>
            </a:r>
            <a:r>
              <a:rPr lang="he-IL" dirty="0"/>
              <a:t> נמוך הרבה יותר, שמייצג לנו את זה שהצמח באמת נמצא במצוקה.</a:t>
            </a:r>
          </a:p>
        </p:txBody>
      </p:sp>
      <p:sp>
        <p:nvSpPr>
          <p:cNvPr id="4" name="Slide Number Placeholder 3"/>
          <p:cNvSpPr>
            <a:spLocks noGrp="1"/>
          </p:cNvSpPr>
          <p:nvPr>
            <p:ph type="sldNum" sz="quarter" idx="5"/>
          </p:nvPr>
        </p:nvSpPr>
        <p:spPr/>
        <p:txBody>
          <a:bodyPr/>
          <a:lstStyle/>
          <a:p>
            <a:fld id="{6D039CA5-C6B1-4772-9B73-C93642AC8775}" type="slidenum">
              <a:rPr lang="he-IL" smtClean="0"/>
              <a:t>20</a:t>
            </a:fld>
            <a:endParaRPr lang="he-IL"/>
          </a:p>
        </p:txBody>
      </p:sp>
    </p:spTree>
    <p:extLst>
      <p:ext uri="{BB962C8B-B14F-4D97-AF65-F5344CB8AC3E}">
        <p14:creationId xmlns:p14="http://schemas.microsoft.com/office/powerpoint/2010/main" val="2358661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בדומה ל</a:t>
            </a:r>
            <a:r>
              <a:rPr lang="en-US" dirty="0"/>
              <a:t>NDVI</a:t>
            </a:r>
            <a:r>
              <a:rPr lang="he-IL" dirty="0"/>
              <a:t>, אפשר למצוא אינדקסים נוספים – פשוט נבחר נקודות שונות על הספקטרום, וננסה למצוא אינדקס עם מתאם טוב לתופעה </a:t>
            </a:r>
            <a:r>
              <a:rPr lang="he-IL" dirty="0" err="1"/>
              <a:t>מסויימת</a:t>
            </a:r>
            <a:r>
              <a:rPr lang="he-IL" dirty="0"/>
              <a:t> שאנחנו רוצים למדוד. ויש המון אינדקסים כאלה. </a:t>
            </a:r>
          </a:p>
          <a:p>
            <a:pPr algn="r" rtl="1"/>
            <a:r>
              <a:rPr lang="he-IL" dirty="0"/>
              <a:t>השאלה היא – מה יתאים למטרה שלנו, לאבחן את ה</a:t>
            </a:r>
            <a:r>
              <a:rPr lang="en-US" dirty="0"/>
              <a:t>LWP</a:t>
            </a:r>
            <a:r>
              <a:rPr lang="he-IL" dirty="0"/>
              <a:t> של עצי היער.</a:t>
            </a:r>
            <a:endParaRPr lang="he-IL" b="0" dirty="0"/>
          </a:p>
        </p:txBody>
      </p:sp>
      <p:sp>
        <p:nvSpPr>
          <p:cNvPr id="4" name="Slide Number Placeholder 3"/>
          <p:cNvSpPr>
            <a:spLocks noGrp="1"/>
          </p:cNvSpPr>
          <p:nvPr>
            <p:ph type="sldNum" sz="quarter" idx="5"/>
          </p:nvPr>
        </p:nvSpPr>
        <p:spPr/>
        <p:txBody>
          <a:bodyPr/>
          <a:lstStyle/>
          <a:p>
            <a:fld id="{6D039CA5-C6B1-4772-9B73-C93642AC8775}" type="slidenum">
              <a:rPr lang="he-IL" smtClean="0"/>
              <a:t>21</a:t>
            </a:fld>
            <a:endParaRPr lang="he-IL"/>
          </a:p>
        </p:txBody>
      </p:sp>
    </p:spTree>
    <p:extLst>
      <p:ext uri="{BB962C8B-B14F-4D97-AF65-F5344CB8AC3E}">
        <p14:creationId xmlns:p14="http://schemas.microsoft.com/office/powerpoint/2010/main" val="3614612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הניסוי שלנו מתקיים לא מאוד רחוק מכאן, </a:t>
            </a:r>
          </a:p>
        </p:txBody>
      </p:sp>
      <p:sp>
        <p:nvSpPr>
          <p:cNvPr id="4" name="Slide Number Placeholder 3"/>
          <p:cNvSpPr>
            <a:spLocks noGrp="1"/>
          </p:cNvSpPr>
          <p:nvPr>
            <p:ph type="sldNum" sz="quarter" idx="5"/>
          </p:nvPr>
        </p:nvSpPr>
        <p:spPr/>
        <p:txBody>
          <a:bodyPr/>
          <a:lstStyle/>
          <a:p>
            <a:fld id="{6D039CA5-C6B1-4772-9B73-C93642AC8775}" type="slidenum">
              <a:rPr lang="he-IL" smtClean="0"/>
              <a:t>22</a:t>
            </a:fld>
            <a:endParaRPr lang="he-IL"/>
          </a:p>
        </p:txBody>
      </p:sp>
    </p:spTree>
    <p:extLst>
      <p:ext uri="{BB962C8B-B14F-4D97-AF65-F5344CB8AC3E}">
        <p14:creationId xmlns:p14="http://schemas.microsoft.com/office/powerpoint/2010/main" val="1654261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ביער </a:t>
            </a:r>
            <a:r>
              <a:rPr lang="he-IL" dirty="0" err="1"/>
              <a:t>ישעי</a:t>
            </a:r>
            <a:r>
              <a:rPr lang="he-IL" dirty="0"/>
              <a:t> שליד בית שמש, (אפשר לראות את בית שמש בתמונה, ומשמאל את היער), אזור עם משקעים יחסית ממוצעים פה לארץ, בערך 500 מ"מ גשם בשנה, די אופייני לאזור הים תיכוני שלנו, אבל לא המון גשם בכלל.</a:t>
            </a:r>
          </a:p>
        </p:txBody>
      </p:sp>
      <p:sp>
        <p:nvSpPr>
          <p:cNvPr id="4" name="Slide Number Placeholder 3"/>
          <p:cNvSpPr>
            <a:spLocks noGrp="1"/>
          </p:cNvSpPr>
          <p:nvPr>
            <p:ph type="sldNum" sz="quarter" idx="5"/>
          </p:nvPr>
        </p:nvSpPr>
        <p:spPr/>
        <p:txBody>
          <a:bodyPr/>
          <a:lstStyle/>
          <a:p>
            <a:fld id="{6D039CA5-C6B1-4772-9B73-C93642AC8775}" type="slidenum">
              <a:rPr lang="he-IL" smtClean="0"/>
              <a:t>23</a:t>
            </a:fld>
            <a:endParaRPr lang="he-IL"/>
          </a:p>
        </p:txBody>
      </p:sp>
    </p:spTree>
    <p:extLst>
      <p:ext uri="{BB962C8B-B14F-4D97-AF65-F5344CB8AC3E}">
        <p14:creationId xmlns:p14="http://schemas.microsoft.com/office/powerpoint/2010/main" val="3855474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הניסוי הוא ביער רב מיני עם לפחות 5 סוגי עצים, חרוב ברוש אלון אורן ואלה,</a:t>
            </a:r>
          </a:p>
        </p:txBody>
      </p:sp>
      <p:sp>
        <p:nvSpPr>
          <p:cNvPr id="4" name="Slide Number Placeholder 3"/>
          <p:cNvSpPr>
            <a:spLocks noGrp="1"/>
          </p:cNvSpPr>
          <p:nvPr>
            <p:ph type="sldNum" sz="quarter" idx="5"/>
          </p:nvPr>
        </p:nvSpPr>
        <p:spPr/>
        <p:txBody>
          <a:bodyPr/>
          <a:lstStyle/>
          <a:p>
            <a:fld id="{6D039CA5-C6B1-4772-9B73-C93642AC8775}" type="slidenum">
              <a:rPr lang="he-IL" smtClean="0"/>
              <a:t>24</a:t>
            </a:fld>
            <a:endParaRPr lang="he-IL"/>
          </a:p>
        </p:txBody>
      </p:sp>
    </p:spTree>
    <p:extLst>
      <p:ext uri="{BB962C8B-B14F-4D97-AF65-F5344CB8AC3E}">
        <p14:creationId xmlns:p14="http://schemas.microsoft.com/office/powerpoint/2010/main" val="757101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שמחולקים ל6 חלקות – 3 חלקות ביקורת, מסומנות בתכלת,</a:t>
            </a:r>
          </a:p>
          <a:p>
            <a:pPr algn="r" rtl="1"/>
            <a:r>
              <a:rPr lang="he-IL" dirty="0"/>
              <a:t>ו-3 חלקות הפחתה, מסומנות בצהוב.</a:t>
            </a:r>
          </a:p>
        </p:txBody>
      </p:sp>
      <p:sp>
        <p:nvSpPr>
          <p:cNvPr id="4" name="Slide Number Placeholder 3"/>
          <p:cNvSpPr>
            <a:spLocks noGrp="1"/>
          </p:cNvSpPr>
          <p:nvPr>
            <p:ph type="sldNum" sz="quarter" idx="5"/>
          </p:nvPr>
        </p:nvSpPr>
        <p:spPr/>
        <p:txBody>
          <a:bodyPr/>
          <a:lstStyle/>
          <a:p>
            <a:fld id="{6D039CA5-C6B1-4772-9B73-C93642AC8775}" type="slidenum">
              <a:rPr lang="he-IL" smtClean="0"/>
              <a:t>25</a:t>
            </a:fld>
            <a:endParaRPr lang="he-IL"/>
          </a:p>
        </p:txBody>
      </p:sp>
    </p:spTree>
    <p:extLst>
      <p:ext uri="{BB962C8B-B14F-4D97-AF65-F5344CB8AC3E}">
        <p14:creationId xmlns:p14="http://schemas.microsoft.com/office/powerpoint/2010/main" val="211916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בחלקות ההפחתה אנחנו מנסים לאלץ בצורת, על ידי מערכת קציר גשם, שקולטת 30% מהגשם ומזרימה אותו אל מחוץ לחלקה.</a:t>
            </a:r>
          </a:p>
        </p:txBody>
      </p:sp>
      <p:sp>
        <p:nvSpPr>
          <p:cNvPr id="4" name="Slide Number Placeholder 3"/>
          <p:cNvSpPr>
            <a:spLocks noGrp="1"/>
          </p:cNvSpPr>
          <p:nvPr>
            <p:ph type="sldNum" sz="quarter" idx="5"/>
          </p:nvPr>
        </p:nvSpPr>
        <p:spPr/>
        <p:txBody>
          <a:bodyPr/>
          <a:lstStyle/>
          <a:p>
            <a:fld id="{6D039CA5-C6B1-4772-9B73-C93642AC8775}" type="slidenum">
              <a:rPr lang="he-IL" smtClean="0"/>
              <a:t>26</a:t>
            </a:fld>
            <a:endParaRPr lang="he-IL"/>
          </a:p>
        </p:txBody>
      </p:sp>
    </p:spTree>
    <p:extLst>
      <p:ext uri="{BB962C8B-B14F-4D97-AF65-F5344CB8AC3E}">
        <p14:creationId xmlns:p14="http://schemas.microsoft.com/office/powerpoint/2010/main" val="297817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בואו נראה מה קורה! מרימים רחפן לאוויר, עם המצלמה ההיפר ספקטרלית עליו,</a:t>
            </a:r>
          </a:p>
        </p:txBody>
      </p:sp>
      <p:sp>
        <p:nvSpPr>
          <p:cNvPr id="4" name="Slide Number Placeholder 3"/>
          <p:cNvSpPr>
            <a:spLocks noGrp="1"/>
          </p:cNvSpPr>
          <p:nvPr>
            <p:ph type="sldNum" sz="quarter" idx="5"/>
          </p:nvPr>
        </p:nvSpPr>
        <p:spPr/>
        <p:txBody>
          <a:bodyPr/>
          <a:lstStyle/>
          <a:p>
            <a:fld id="{6D039CA5-C6B1-4772-9B73-C93642AC8775}" type="slidenum">
              <a:rPr lang="he-IL" smtClean="0"/>
              <a:t>27</a:t>
            </a:fld>
            <a:endParaRPr lang="he-IL"/>
          </a:p>
        </p:txBody>
      </p:sp>
    </p:spTree>
    <p:extLst>
      <p:ext uri="{BB962C8B-B14F-4D97-AF65-F5344CB8AC3E}">
        <p14:creationId xmlns:p14="http://schemas.microsoft.com/office/powerpoint/2010/main" val="1311494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ובסופו של דבר מקבלים תמונה </a:t>
            </a:r>
            <a:r>
              <a:rPr lang="he-IL" dirty="0" err="1"/>
              <a:t>מסויימת</a:t>
            </a:r>
            <a:r>
              <a:rPr lang="he-IL" dirty="0"/>
              <a:t> של החלקה, עם העצים בתוכה. </a:t>
            </a:r>
          </a:p>
          <a:p>
            <a:pPr algn="r" rtl="1"/>
            <a:r>
              <a:rPr lang="he-IL" dirty="0"/>
              <a:t>עכשיו צריך לעבוד עוד קצת כדי לקבל את הנתונים שלנו:</a:t>
            </a:r>
          </a:p>
        </p:txBody>
      </p:sp>
      <p:sp>
        <p:nvSpPr>
          <p:cNvPr id="4" name="Slide Number Placeholder 3"/>
          <p:cNvSpPr>
            <a:spLocks noGrp="1"/>
          </p:cNvSpPr>
          <p:nvPr>
            <p:ph type="sldNum" sz="quarter" idx="5"/>
          </p:nvPr>
        </p:nvSpPr>
        <p:spPr/>
        <p:txBody>
          <a:bodyPr/>
          <a:lstStyle/>
          <a:p>
            <a:fld id="{6D039CA5-C6B1-4772-9B73-C93642AC8775}" type="slidenum">
              <a:rPr lang="he-IL" smtClean="0"/>
              <a:t>28</a:t>
            </a:fld>
            <a:endParaRPr lang="he-IL"/>
          </a:p>
        </p:txBody>
      </p:sp>
    </p:spTree>
    <p:extLst>
      <p:ext uri="{BB962C8B-B14F-4D97-AF65-F5344CB8AC3E}">
        <p14:creationId xmlns:p14="http://schemas.microsoft.com/office/powerpoint/2010/main" val="4266234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קודם כל, אנחנו רוצים להתעלם מכל מה שהוא לא חלק מהעץ. עושים את זה בעזרת כל מה שיש לו ערך מאוד נמוך של ה</a:t>
            </a:r>
            <a:r>
              <a:rPr lang="en-US" dirty="0"/>
              <a:t>NDVI</a:t>
            </a:r>
            <a:r>
              <a:rPr lang="he-IL" dirty="0"/>
              <a:t> – ה</a:t>
            </a:r>
            <a:r>
              <a:rPr lang="en-US" dirty="0"/>
              <a:t>vegetation index</a:t>
            </a:r>
            <a:r>
              <a:rPr lang="he-IL" dirty="0"/>
              <a:t> שהזכרנו מקודם.</a:t>
            </a:r>
          </a:p>
        </p:txBody>
      </p:sp>
      <p:sp>
        <p:nvSpPr>
          <p:cNvPr id="4" name="Slide Number Placeholder 3"/>
          <p:cNvSpPr>
            <a:spLocks noGrp="1"/>
          </p:cNvSpPr>
          <p:nvPr>
            <p:ph type="sldNum" sz="quarter" idx="5"/>
          </p:nvPr>
        </p:nvSpPr>
        <p:spPr/>
        <p:txBody>
          <a:bodyPr/>
          <a:lstStyle/>
          <a:p>
            <a:fld id="{6D039CA5-C6B1-4772-9B73-C93642AC8775}" type="slidenum">
              <a:rPr lang="he-IL" smtClean="0"/>
              <a:t>29</a:t>
            </a:fld>
            <a:endParaRPr lang="he-IL"/>
          </a:p>
        </p:txBody>
      </p:sp>
    </p:spTree>
    <p:extLst>
      <p:ext uri="{BB962C8B-B14F-4D97-AF65-F5344CB8AC3E}">
        <p14:creationId xmlns:p14="http://schemas.microsoft.com/office/powerpoint/2010/main" val="1472832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אבל הרבה מהם קשורות לזה שפשוט חסר להם מים. </a:t>
            </a:r>
          </a:p>
          <a:p>
            <a:pPr algn="r" rtl="1"/>
            <a:r>
              <a:rPr lang="he-IL" dirty="0"/>
              <a:t>במיוחד אצלנו בארץ, שהאקלים יבש יחסית.</a:t>
            </a:r>
          </a:p>
        </p:txBody>
      </p:sp>
      <p:sp>
        <p:nvSpPr>
          <p:cNvPr id="4" name="Slide Number Placeholder 3"/>
          <p:cNvSpPr>
            <a:spLocks noGrp="1"/>
          </p:cNvSpPr>
          <p:nvPr>
            <p:ph type="sldNum" sz="quarter" idx="5"/>
          </p:nvPr>
        </p:nvSpPr>
        <p:spPr/>
        <p:txBody>
          <a:bodyPr/>
          <a:lstStyle/>
          <a:p>
            <a:fld id="{6D039CA5-C6B1-4772-9B73-C93642AC8775}" type="slidenum">
              <a:rPr lang="he-IL" smtClean="0"/>
              <a:t>3</a:t>
            </a:fld>
            <a:endParaRPr lang="he-IL"/>
          </a:p>
        </p:txBody>
      </p:sp>
    </p:spTree>
    <p:extLst>
      <p:ext uri="{BB962C8B-B14F-4D97-AF65-F5344CB8AC3E}">
        <p14:creationId xmlns:p14="http://schemas.microsoft.com/office/powerpoint/2010/main" val="4051321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לאחר מכן מורידים את החלקים שנמצאים בצל, שלא מחזירים לנו מספיק אור, מאופיינים בהחזריות מאוד נמוכה </a:t>
            </a:r>
            <a:r>
              <a:rPr lang="he-IL" dirty="0" err="1"/>
              <a:t>באינפרא</a:t>
            </a:r>
            <a:r>
              <a:rPr lang="he-IL" dirty="0"/>
              <a:t> אדום.</a:t>
            </a:r>
          </a:p>
        </p:txBody>
      </p:sp>
      <p:sp>
        <p:nvSpPr>
          <p:cNvPr id="4" name="Slide Number Placeholder 3"/>
          <p:cNvSpPr>
            <a:spLocks noGrp="1"/>
          </p:cNvSpPr>
          <p:nvPr>
            <p:ph type="sldNum" sz="quarter" idx="5"/>
          </p:nvPr>
        </p:nvSpPr>
        <p:spPr/>
        <p:txBody>
          <a:bodyPr/>
          <a:lstStyle/>
          <a:p>
            <a:fld id="{6D039CA5-C6B1-4772-9B73-C93642AC8775}" type="slidenum">
              <a:rPr lang="he-IL" smtClean="0"/>
              <a:t>30</a:t>
            </a:fld>
            <a:endParaRPr lang="he-IL"/>
          </a:p>
        </p:txBody>
      </p:sp>
    </p:spTree>
    <p:extLst>
      <p:ext uri="{BB962C8B-B14F-4D97-AF65-F5344CB8AC3E}">
        <p14:creationId xmlns:p14="http://schemas.microsoft.com/office/powerpoint/2010/main" val="1422283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ובסופו של דבר – לוקחים את כל הפיקסלים שבתוך הפוליגון, שהם בעצם חופה של עץ אחד, (למשל האורן שפה במסגרת סגולה), </a:t>
            </a:r>
          </a:p>
          <a:p>
            <a:pPr algn="r" rtl="1"/>
            <a:r>
              <a:rPr lang="he-IL" dirty="0"/>
              <a:t>ועבור כל אחד מ274 הערוצים של המצלמה, עושים ממוצע של ההחזריות מכל הפיקסלים. מקבלים הר של נתונים.</a:t>
            </a:r>
          </a:p>
        </p:txBody>
      </p:sp>
      <p:sp>
        <p:nvSpPr>
          <p:cNvPr id="4" name="Slide Number Placeholder 3"/>
          <p:cNvSpPr>
            <a:spLocks noGrp="1"/>
          </p:cNvSpPr>
          <p:nvPr>
            <p:ph type="sldNum" sz="quarter" idx="5"/>
          </p:nvPr>
        </p:nvSpPr>
        <p:spPr/>
        <p:txBody>
          <a:bodyPr/>
          <a:lstStyle/>
          <a:p>
            <a:fld id="{6D039CA5-C6B1-4772-9B73-C93642AC8775}" type="slidenum">
              <a:rPr lang="he-IL" smtClean="0"/>
              <a:t>31</a:t>
            </a:fld>
            <a:endParaRPr lang="he-IL"/>
          </a:p>
        </p:txBody>
      </p:sp>
    </p:spTree>
    <p:extLst>
      <p:ext uri="{BB962C8B-B14F-4D97-AF65-F5344CB8AC3E}">
        <p14:creationId xmlns:p14="http://schemas.microsoft.com/office/powerpoint/2010/main" val="945764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אוקיי, יש לנו נתונים של החזריות מכל העצים, ו274 ערוצים. איך נמצא את ה</a:t>
            </a:r>
            <a:r>
              <a:rPr lang="en-US" dirty="0"/>
              <a:t>NDSI</a:t>
            </a:r>
            <a:r>
              <a:rPr lang="he-IL" dirty="0"/>
              <a:t> המתאים? </a:t>
            </a:r>
          </a:p>
          <a:p>
            <a:pPr algn="r" rtl="1"/>
            <a:r>
              <a:rPr lang="he-IL" dirty="0"/>
              <a:t>אז יש לנו את סט הנתונים של מדידת ה</a:t>
            </a:r>
            <a:r>
              <a:rPr lang="en-US" dirty="0"/>
              <a:t>LWP</a:t>
            </a:r>
            <a:r>
              <a:rPr lang="he-IL" dirty="0"/>
              <a:t> שעשינו, ועכשיו אנחנו פשוט מנסים את כל האפשרויות – איזה צירוף של זוג ערוצים, ייצר לנו אינדקס, </a:t>
            </a:r>
            <a:r>
              <a:rPr lang="en-US" dirty="0"/>
              <a:t>NDSI</a:t>
            </a:r>
            <a:r>
              <a:rPr lang="he-IL" dirty="0"/>
              <a:t>, שייתן מתאם הכי גבוה ל</a:t>
            </a:r>
            <a:r>
              <a:rPr lang="en-US" dirty="0"/>
              <a:t>LWP</a:t>
            </a:r>
            <a:r>
              <a:rPr lang="he-IL" dirty="0"/>
              <a:t>? יש לנו כמעט 40,000 אפשרויות, והם מוצגות פה במטריצה, כל נקודה זה צירוף של זוג ערוצים – ציר ה</a:t>
            </a:r>
            <a:r>
              <a:rPr lang="en-US" dirty="0"/>
              <a:t>Y</a:t>
            </a:r>
            <a:r>
              <a:rPr lang="he-IL" dirty="0"/>
              <a:t> זה הערוץ הראשון וציר ה</a:t>
            </a:r>
            <a:r>
              <a:rPr lang="en-US" dirty="0"/>
              <a:t>X</a:t>
            </a:r>
            <a:r>
              <a:rPr lang="he-IL" dirty="0"/>
              <a:t> זה הערוץ השני – ולפי הצבע שמתקבל אפשר לדעת האם יש מתאם </a:t>
            </a:r>
            <a:r>
              <a:rPr lang="he-IL" dirty="0" err="1"/>
              <a:t>פירסון</a:t>
            </a:r>
            <a:r>
              <a:rPr lang="he-IL" dirty="0"/>
              <a:t> גבוה לערכי ה</a:t>
            </a:r>
            <a:r>
              <a:rPr lang="en-US" dirty="0"/>
              <a:t>LWP</a:t>
            </a:r>
            <a:r>
              <a:rPr lang="he-IL" dirty="0"/>
              <a:t> שלנו או לא. אפשר לראות אזור עם מתאם גבוה יחסית, בצד ימין למעלה,</a:t>
            </a:r>
          </a:p>
        </p:txBody>
      </p:sp>
      <p:sp>
        <p:nvSpPr>
          <p:cNvPr id="4" name="Slide Number Placeholder 3"/>
          <p:cNvSpPr>
            <a:spLocks noGrp="1"/>
          </p:cNvSpPr>
          <p:nvPr>
            <p:ph type="sldNum" sz="quarter" idx="5"/>
          </p:nvPr>
        </p:nvSpPr>
        <p:spPr/>
        <p:txBody>
          <a:bodyPr/>
          <a:lstStyle/>
          <a:p>
            <a:fld id="{6D039CA5-C6B1-4772-9B73-C93642AC8775}" type="slidenum">
              <a:rPr lang="he-IL" smtClean="0"/>
              <a:t>32</a:t>
            </a:fld>
            <a:endParaRPr lang="he-IL"/>
          </a:p>
        </p:txBody>
      </p:sp>
    </p:spTree>
    <p:extLst>
      <p:ext uri="{BB962C8B-B14F-4D97-AF65-F5344CB8AC3E}">
        <p14:creationId xmlns:p14="http://schemas.microsoft.com/office/powerpoint/2010/main" val="3951930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אפשר לראות אזור עם מתאם גבוה יחסית, במרכז המטריצה, נעשה זום אין...</a:t>
            </a:r>
          </a:p>
        </p:txBody>
      </p:sp>
      <p:sp>
        <p:nvSpPr>
          <p:cNvPr id="4" name="Slide Number Placeholder 3"/>
          <p:cNvSpPr>
            <a:spLocks noGrp="1"/>
          </p:cNvSpPr>
          <p:nvPr>
            <p:ph type="sldNum" sz="quarter" idx="5"/>
          </p:nvPr>
        </p:nvSpPr>
        <p:spPr/>
        <p:txBody>
          <a:bodyPr/>
          <a:lstStyle/>
          <a:p>
            <a:fld id="{6D039CA5-C6B1-4772-9B73-C93642AC8775}" type="slidenum">
              <a:rPr lang="he-IL" smtClean="0"/>
              <a:t>33</a:t>
            </a:fld>
            <a:endParaRPr lang="he-IL"/>
          </a:p>
        </p:txBody>
      </p:sp>
    </p:spTree>
    <p:extLst>
      <p:ext uri="{BB962C8B-B14F-4D97-AF65-F5344CB8AC3E}">
        <p14:creationId xmlns:p14="http://schemas.microsoft.com/office/powerpoint/2010/main" val="3422962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ועכשיו קל לזהות את הזוג הערוצים עם </a:t>
            </a:r>
            <a:r>
              <a:rPr lang="he-IL" dirty="0" err="1"/>
              <a:t>הקורלצייה</a:t>
            </a:r>
            <a:r>
              <a:rPr lang="he-IL" dirty="0"/>
              <a:t> הגבוהה ביותר, (למרות שזה מעין אזור, יש כמה זוגות רגישים) - </a:t>
            </a:r>
          </a:p>
        </p:txBody>
      </p:sp>
      <p:sp>
        <p:nvSpPr>
          <p:cNvPr id="4" name="Slide Number Placeholder 3"/>
          <p:cNvSpPr>
            <a:spLocks noGrp="1"/>
          </p:cNvSpPr>
          <p:nvPr>
            <p:ph type="sldNum" sz="quarter" idx="5"/>
          </p:nvPr>
        </p:nvSpPr>
        <p:spPr/>
        <p:txBody>
          <a:bodyPr/>
          <a:lstStyle/>
          <a:p>
            <a:fld id="{6D039CA5-C6B1-4772-9B73-C93642AC8775}" type="slidenum">
              <a:rPr lang="he-IL" smtClean="0"/>
              <a:t>34</a:t>
            </a:fld>
            <a:endParaRPr lang="he-IL"/>
          </a:p>
        </p:txBody>
      </p:sp>
    </p:spTree>
    <p:extLst>
      <p:ext uri="{BB962C8B-B14F-4D97-AF65-F5344CB8AC3E}">
        <p14:creationId xmlns:p14="http://schemas.microsoft.com/office/powerpoint/2010/main" val="26677488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והנה הוא, 681 ו-752 ננומטר. </a:t>
            </a:r>
            <a:endParaRPr lang="en-US" dirty="0"/>
          </a:p>
          <a:p>
            <a:pPr algn="r" rtl="1"/>
            <a:r>
              <a:rPr lang="he-IL" dirty="0"/>
              <a:t>בואו נראה את המתאם שיוצא לנו בין ה</a:t>
            </a:r>
            <a:r>
              <a:rPr lang="en-US" dirty="0"/>
              <a:t>NDSI</a:t>
            </a:r>
            <a:r>
              <a:rPr lang="he-IL" dirty="0"/>
              <a:t> הזה שרגע מצאנו לבין ה</a:t>
            </a:r>
            <a:r>
              <a:rPr lang="en-US" dirty="0"/>
              <a:t>LWP</a:t>
            </a:r>
            <a:r>
              <a:rPr lang="he-IL" dirty="0"/>
              <a:t>:</a:t>
            </a:r>
          </a:p>
        </p:txBody>
      </p:sp>
      <p:sp>
        <p:nvSpPr>
          <p:cNvPr id="4" name="Slide Number Placeholder 3"/>
          <p:cNvSpPr>
            <a:spLocks noGrp="1"/>
          </p:cNvSpPr>
          <p:nvPr>
            <p:ph type="sldNum" sz="quarter" idx="5"/>
          </p:nvPr>
        </p:nvSpPr>
        <p:spPr/>
        <p:txBody>
          <a:bodyPr/>
          <a:lstStyle/>
          <a:p>
            <a:fld id="{6D039CA5-C6B1-4772-9B73-C93642AC8775}" type="slidenum">
              <a:rPr lang="he-IL" smtClean="0"/>
              <a:t>35</a:t>
            </a:fld>
            <a:endParaRPr lang="he-IL"/>
          </a:p>
        </p:txBody>
      </p:sp>
    </p:spTree>
    <p:extLst>
      <p:ext uri="{BB962C8B-B14F-4D97-AF65-F5344CB8AC3E}">
        <p14:creationId xmlns:p14="http://schemas.microsoft.com/office/powerpoint/2010/main" val="8505060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פה אפשר לראות בקו השחור את הרגרסיה </a:t>
            </a:r>
            <a:r>
              <a:rPr lang="he-IL" dirty="0" err="1"/>
              <a:t>הליניארת</a:t>
            </a:r>
            <a:r>
              <a:rPr lang="he-IL" dirty="0"/>
              <a:t> בין ה</a:t>
            </a:r>
            <a:r>
              <a:rPr lang="en-US" dirty="0"/>
              <a:t>NDSI</a:t>
            </a:r>
            <a:r>
              <a:rPr lang="he-IL" dirty="0"/>
              <a:t> (בציר ה</a:t>
            </a:r>
            <a:r>
              <a:rPr lang="en-US" dirty="0"/>
              <a:t>X</a:t>
            </a:r>
            <a:r>
              <a:rPr lang="he-IL" dirty="0"/>
              <a:t>) לבין ה</a:t>
            </a:r>
            <a:r>
              <a:rPr lang="en-US" dirty="0"/>
              <a:t>LWP</a:t>
            </a:r>
            <a:r>
              <a:rPr lang="he-IL" dirty="0"/>
              <a:t> (בציר ה</a:t>
            </a:r>
            <a:r>
              <a:rPr lang="en-US" dirty="0"/>
              <a:t>Y</a:t>
            </a:r>
            <a:r>
              <a:rPr lang="he-IL" dirty="0"/>
              <a:t>), עבור כל הערכים מכל המינים, שנמדדו פעם בחודש לאורך שנה. אבל באמת כשמסתכלים על העוצמה של המתאם – ערך </a:t>
            </a:r>
            <a:r>
              <a:rPr lang="en-US" dirty="0"/>
              <a:t>R</a:t>
            </a:r>
            <a:r>
              <a:rPr lang="he-IL" dirty="0"/>
              <a:t> בריבוע די נמוך, 0.33. מעניין לראות שכאשר אנחנו מחלקים את הנקודות לפי המינים השונים</a:t>
            </a:r>
            <a:r>
              <a:rPr lang="en-US" dirty="0"/>
              <a:t> </a:t>
            </a:r>
            <a:r>
              <a:rPr lang="he-IL" dirty="0"/>
              <a:t>, כל מין בצבע אחר- אנחנו מקבלים מתאמים בעוצמות דו שונות אחת מהשנייה, בנוסף לזה שלכל עץ יש טווח ערכים שאופייני לו גם ב</a:t>
            </a:r>
            <a:r>
              <a:rPr lang="en-US" dirty="0"/>
              <a:t>LWP</a:t>
            </a:r>
            <a:r>
              <a:rPr lang="he-IL" dirty="0"/>
              <a:t> וגם ב</a:t>
            </a:r>
            <a:r>
              <a:rPr lang="en-US" dirty="0"/>
              <a:t>NDSI</a:t>
            </a:r>
            <a:r>
              <a:rPr lang="he-IL" dirty="0"/>
              <a:t>.</a:t>
            </a:r>
          </a:p>
          <a:p>
            <a:pPr algn="r" rtl="1"/>
            <a:r>
              <a:rPr lang="he-IL" dirty="0"/>
              <a:t>האם יש דרך לשפר את יכולת החיזוי שלנו?</a:t>
            </a:r>
          </a:p>
        </p:txBody>
      </p:sp>
      <p:sp>
        <p:nvSpPr>
          <p:cNvPr id="4" name="Slide Number Placeholder 3"/>
          <p:cNvSpPr>
            <a:spLocks noGrp="1"/>
          </p:cNvSpPr>
          <p:nvPr>
            <p:ph type="sldNum" sz="quarter" idx="5"/>
          </p:nvPr>
        </p:nvSpPr>
        <p:spPr/>
        <p:txBody>
          <a:bodyPr/>
          <a:lstStyle/>
          <a:p>
            <a:fld id="{6D039CA5-C6B1-4772-9B73-C93642AC8775}" type="slidenum">
              <a:rPr lang="he-IL" smtClean="0"/>
              <a:t>36</a:t>
            </a:fld>
            <a:endParaRPr lang="he-IL"/>
          </a:p>
        </p:txBody>
      </p:sp>
    </p:spTree>
    <p:extLst>
      <p:ext uri="{BB962C8B-B14F-4D97-AF65-F5344CB8AC3E}">
        <p14:creationId xmlns:p14="http://schemas.microsoft.com/office/powerpoint/2010/main" val="2994360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אולי אתם זוכרים שיש לנו בניסוי חלקות ביקורת וחלקות הפחתת גשם. אם אנחנו מנסים לבדוק מה ההשפעה של הפחתת הגשם על ה</a:t>
            </a:r>
            <a:r>
              <a:rPr lang="en-US" dirty="0"/>
              <a:t>LWP</a:t>
            </a:r>
            <a:r>
              <a:rPr lang="he-IL" dirty="0"/>
              <a:t> שלנו, נכונה לנו אכזבה – לא רואים השפעה בכלל! בגרף אפשר לראות את ממוצעי ה</a:t>
            </a:r>
            <a:r>
              <a:rPr lang="en-US" dirty="0"/>
              <a:t>LWP</a:t>
            </a:r>
            <a:r>
              <a:rPr lang="he-IL" dirty="0"/>
              <a:t> של חלקות הביקורת (בכחול) וההפחתה (בכתום) לאורך שנה וחצי – וכמעט שלא רואים הבדל עקבי... גם הסטטיסטיקה מראה שאין הבדל משמעותי בין המדגמים, עבור כל המינים. מה שכן – אפשר לראות יפה את השינוי העונתי ב</a:t>
            </a:r>
            <a:r>
              <a:rPr lang="en-US" dirty="0"/>
              <a:t>LWP</a:t>
            </a:r>
            <a:r>
              <a:rPr lang="he-IL" dirty="0"/>
              <a:t>, שעולה בחורף ויורד בקיץ, ושוב עולה בחורף.</a:t>
            </a:r>
          </a:p>
          <a:p>
            <a:pPr algn="r" rtl="1"/>
            <a:r>
              <a:rPr lang="he-IL" dirty="0"/>
              <a:t>אז מה בכל זאת אפשר לעשות?</a:t>
            </a:r>
          </a:p>
        </p:txBody>
      </p:sp>
      <p:sp>
        <p:nvSpPr>
          <p:cNvPr id="4" name="Slide Number Placeholder 3"/>
          <p:cNvSpPr>
            <a:spLocks noGrp="1"/>
          </p:cNvSpPr>
          <p:nvPr>
            <p:ph type="sldNum" sz="quarter" idx="5"/>
          </p:nvPr>
        </p:nvSpPr>
        <p:spPr/>
        <p:txBody>
          <a:bodyPr/>
          <a:lstStyle/>
          <a:p>
            <a:fld id="{6D039CA5-C6B1-4772-9B73-C93642AC8775}" type="slidenum">
              <a:rPr lang="he-IL" smtClean="0"/>
              <a:t>37</a:t>
            </a:fld>
            <a:endParaRPr lang="he-IL"/>
          </a:p>
        </p:txBody>
      </p:sp>
    </p:spTree>
    <p:extLst>
      <p:ext uri="{BB962C8B-B14F-4D97-AF65-F5344CB8AC3E}">
        <p14:creationId xmlns:p14="http://schemas.microsoft.com/office/powerpoint/2010/main" val="35435301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כשאנחנו מתעלמים מההבדלים בין המינים השונים, ופשוט עושים ממוצע של הערכים עבור כל חלקה – מתקבל מתאם גבוה יחסית, ערך </a:t>
            </a:r>
            <a:r>
              <a:rPr lang="en-US" dirty="0"/>
              <a:t>R</a:t>
            </a:r>
            <a:r>
              <a:rPr lang="he-IL" dirty="0"/>
              <a:t> בריבוע של 0.79, שזה כבר הרבה יותר טוב. שימו לב שכאן אנחנו מקבלים את המתאם הזה עבור </a:t>
            </a:r>
            <a:r>
              <a:rPr lang="en-US" dirty="0"/>
              <a:t>NDSI</a:t>
            </a:r>
            <a:r>
              <a:rPr lang="he-IL" dirty="0"/>
              <a:t> טיפה שונה – הערוץ של 712 כבר נמצא במעבר בין ה</a:t>
            </a:r>
            <a:r>
              <a:rPr lang="en-US" dirty="0"/>
              <a:t>red</a:t>
            </a:r>
            <a:r>
              <a:rPr lang="he-IL" dirty="0"/>
              <a:t> לבין </a:t>
            </a:r>
            <a:r>
              <a:rPr lang="he-IL" dirty="0" err="1"/>
              <a:t>האינפרא</a:t>
            </a:r>
            <a:r>
              <a:rPr lang="he-IL" dirty="0"/>
              <a:t> אדום, אזור שנחשב לרגיש במיוחד לשינויים בצמח.</a:t>
            </a:r>
          </a:p>
          <a:p>
            <a:pPr algn="r" rtl="1"/>
            <a:r>
              <a:rPr lang="he-IL" dirty="0"/>
              <a:t>אז בסופו של דבר, קיבלנו איזשהו מודל יחסית מוצלח, כאשר עושים מיצוע של החלקה כולה. כנראה שזה מפחית לנו את הרעשים של הדגימות השונות (אפשר לראות בקווים שעל הטבלה את סטיית התקן של הממוצעים, יש הרבה רעש).</a:t>
            </a:r>
          </a:p>
        </p:txBody>
      </p:sp>
      <p:sp>
        <p:nvSpPr>
          <p:cNvPr id="4" name="Slide Number Placeholder 3"/>
          <p:cNvSpPr>
            <a:spLocks noGrp="1"/>
          </p:cNvSpPr>
          <p:nvPr>
            <p:ph type="sldNum" sz="quarter" idx="5"/>
          </p:nvPr>
        </p:nvSpPr>
        <p:spPr/>
        <p:txBody>
          <a:bodyPr/>
          <a:lstStyle/>
          <a:p>
            <a:fld id="{6D039CA5-C6B1-4772-9B73-C93642AC8775}" type="slidenum">
              <a:rPr lang="he-IL" smtClean="0"/>
              <a:t>38</a:t>
            </a:fld>
            <a:endParaRPr lang="he-IL"/>
          </a:p>
        </p:txBody>
      </p:sp>
    </p:spTree>
    <p:extLst>
      <p:ext uri="{BB962C8B-B14F-4D97-AF65-F5344CB8AC3E}">
        <p14:creationId xmlns:p14="http://schemas.microsoft.com/office/powerpoint/2010/main" val="2328416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השלב הבא יהיה לבדוק את המודל הזה על נתונים נוספים, על חלקות יער אחרות, חלקות חד מיניות, ועוד.</a:t>
            </a:r>
          </a:p>
          <a:p>
            <a:pPr algn="r" rtl="1"/>
            <a:r>
              <a:rPr lang="he-IL" dirty="0"/>
              <a:t>נשתמש בטכניקות של למידת מכונה כדי לנסות לשפר את המודל,</a:t>
            </a:r>
          </a:p>
          <a:p>
            <a:pPr algn="r" rtl="1"/>
            <a:r>
              <a:rPr lang="he-IL" dirty="0"/>
              <a:t>והאתגר הגדול – לנסות להתאים את המודל לשימוש גם במידע שמתקבל מלוויינים, מה שיאפשר ניתוח הרבה יותר רחב ומהיר של מצב היערות.</a:t>
            </a:r>
          </a:p>
          <a:p>
            <a:pPr algn="r" rtl="1"/>
            <a:r>
              <a:rPr lang="he-IL" dirty="0"/>
              <a:t>אני ממשיך את המחקר לתואר שני במעבדה של דוד הלמן.</a:t>
            </a:r>
          </a:p>
        </p:txBody>
      </p:sp>
      <p:sp>
        <p:nvSpPr>
          <p:cNvPr id="4" name="Slide Number Placeholder 3"/>
          <p:cNvSpPr>
            <a:spLocks noGrp="1"/>
          </p:cNvSpPr>
          <p:nvPr>
            <p:ph type="sldNum" sz="quarter" idx="5"/>
          </p:nvPr>
        </p:nvSpPr>
        <p:spPr/>
        <p:txBody>
          <a:bodyPr/>
          <a:lstStyle/>
          <a:p>
            <a:fld id="{6D039CA5-C6B1-4772-9B73-C93642AC8775}" type="slidenum">
              <a:rPr lang="he-IL" smtClean="0"/>
              <a:t>39</a:t>
            </a:fld>
            <a:endParaRPr lang="he-IL"/>
          </a:p>
        </p:txBody>
      </p:sp>
    </p:spTree>
    <p:extLst>
      <p:ext uri="{BB962C8B-B14F-4D97-AF65-F5344CB8AC3E}">
        <p14:creationId xmlns:p14="http://schemas.microsoft.com/office/powerpoint/2010/main" val="1337410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אז כדי לנסות למנוע תמותה של עצים, אנחנו צריכים </a:t>
            </a:r>
            <a:r>
              <a:rPr lang="he-IL" dirty="0" err="1"/>
              <a:t>לנטר</a:t>
            </a:r>
            <a:r>
              <a:rPr lang="he-IL" dirty="0"/>
              <a:t> את משק המים של העצים,</a:t>
            </a:r>
          </a:p>
        </p:txBody>
      </p:sp>
      <p:sp>
        <p:nvSpPr>
          <p:cNvPr id="4" name="Slide Number Placeholder 3"/>
          <p:cNvSpPr>
            <a:spLocks noGrp="1"/>
          </p:cNvSpPr>
          <p:nvPr>
            <p:ph type="sldNum" sz="quarter" idx="5"/>
          </p:nvPr>
        </p:nvSpPr>
        <p:spPr/>
        <p:txBody>
          <a:bodyPr/>
          <a:lstStyle/>
          <a:p>
            <a:fld id="{6D039CA5-C6B1-4772-9B73-C93642AC8775}" type="slidenum">
              <a:rPr lang="he-IL" smtClean="0"/>
              <a:t>4</a:t>
            </a:fld>
            <a:endParaRPr lang="he-IL"/>
          </a:p>
        </p:txBody>
      </p:sp>
    </p:spTree>
    <p:extLst>
      <p:ext uri="{BB962C8B-B14F-4D97-AF65-F5344CB8AC3E}">
        <p14:creationId xmlns:p14="http://schemas.microsoft.com/office/powerpoint/2010/main" val="2849562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כדי לזהות חלקות יער שבהן העצים סובלים מעקת מים.</a:t>
            </a:r>
          </a:p>
          <a:p>
            <a:pPr algn="r" rtl="1"/>
            <a:r>
              <a:rPr lang="he-IL" dirty="0"/>
              <a:t>איך עושים את זה?</a:t>
            </a:r>
          </a:p>
        </p:txBody>
      </p:sp>
      <p:sp>
        <p:nvSpPr>
          <p:cNvPr id="4" name="Slide Number Placeholder 3"/>
          <p:cNvSpPr>
            <a:spLocks noGrp="1"/>
          </p:cNvSpPr>
          <p:nvPr>
            <p:ph type="sldNum" sz="quarter" idx="5"/>
          </p:nvPr>
        </p:nvSpPr>
        <p:spPr/>
        <p:txBody>
          <a:bodyPr/>
          <a:lstStyle/>
          <a:p>
            <a:fld id="{6D039CA5-C6B1-4772-9B73-C93642AC8775}" type="slidenum">
              <a:rPr lang="he-IL" smtClean="0"/>
              <a:t>5</a:t>
            </a:fld>
            <a:endParaRPr lang="he-IL"/>
          </a:p>
        </p:txBody>
      </p:sp>
    </p:spTree>
    <p:extLst>
      <p:ext uri="{BB962C8B-B14F-4D97-AF65-F5344CB8AC3E}">
        <p14:creationId xmlns:p14="http://schemas.microsoft.com/office/powerpoint/2010/main" val="880034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מדד מקובל למצב משק המים של העץ הוא פוטנציאל המים בעלה – </a:t>
            </a:r>
            <a:r>
              <a:rPr lang="en-US" dirty="0"/>
              <a:t>Leaf Water Potential</a:t>
            </a:r>
            <a:r>
              <a:rPr lang="he-IL" dirty="0"/>
              <a:t>.</a:t>
            </a:r>
          </a:p>
          <a:p>
            <a:pPr algn="r" rtl="1"/>
            <a:r>
              <a:rPr lang="he-IL" dirty="0"/>
              <a:t>במידה רבה הוא מייצג את לחץ המים הפנימי של העץ.</a:t>
            </a:r>
          </a:p>
        </p:txBody>
      </p:sp>
      <p:sp>
        <p:nvSpPr>
          <p:cNvPr id="4" name="Slide Number Placeholder 3"/>
          <p:cNvSpPr>
            <a:spLocks noGrp="1"/>
          </p:cNvSpPr>
          <p:nvPr>
            <p:ph type="sldNum" sz="quarter" idx="5"/>
          </p:nvPr>
        </p:nvSpPr>
        <p:spPr/>
        <p:txBody>
          <a:bodyPr/>
          <a:lstStyle/>
          <a:p>
            <a:fld id="{6D039CA5-C6B1-4772-9B73-C93642AC8775}" type="slidenum">
              <a:rPr lang="he-IL" smtClean="0"/>
              <a:t>6</a:t>
            </a:fld>
            <a:endParaRPr lang="he-IL"/>
          </a:p>
        </p:txBody>
      </p:sp>
    </p:spTree>
    <p:extLst>
      <p:ext uri="{BB962C8B-B14F-4D97-AF65-F5344CB8AC3E}">
        <p14:creationId xmlns:p14="http://schemas.microsoft.com/office/powerpoint/2010/main" val="837057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בגרף הזה מוצג פוטנציאל המים של צמח לאורך תקופה של מניעת השקיה, ואפשר לראות שה</a:t>
            </a:r>
            <a:r>
              <a:rPr lang="en-US" dirty="0"/>
              <a:t>LWP</a:t>
            </a:r>
            <a:r>
              <a:rPr lang="he-IL" dirty="0"/>
              <a:t> הולך ויורד ככל שעוברים הימים והצמח מתייבש.</a:t>
            </a:r>
          </a:p>
        </p:txBody>
      </p:sp>
      <p:sp>
        <p:nvSpPr>
          <p:cNvPr id="4" name="Slide Number Placeholder 3"/>
          <p:cNvSpPr>
            <a:spLocks noGrp="1"/>
          </p:cNvSpPr>
          <p:nvPr>
            <p:ph type="sldNum" sz="quarter" idx="5"/>
          </p:nvPr>
        </p:nvSpPr>
        <p:spPr/>
        <p:txBody>
          <a:bodyPr/>
          <a:lstStyle/>
          <a:p>
            <a:fld id="{6D039CA5-C6B1-4772-9B73-C93642AC8775}" type="slidenum">
              <a:rPr lang="he-IL" smtClean="0"/>
              <a:t>7</a:t>
            </a:fld>
            <a:endParaRPr lang="he-IL"/>
          </a:p>
        </p:txBody>
      </p:sp>
    </p:spTree>
    <p:extLst>
      <p:ext uri="{BB962C8B-B14F-4D97-AF65-F5344CB8AC3E}">
        <p14:creationId xmlns:p14="http://schemas.microsoft.com/office/powerpoint/2010/main" val="350934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המדידה נעשית בעזרת תא לחץ – מכשיר פשוט, שמפעיל לחץ אוויר על עלה, ובודק כמה לחץ נדרש כדי "לסחוט" ממנו טיפת מים.</a:t>
            </a:r>
          </a:p>
        </p:txBody>
      </p:sp>
      <p:sp>
        <p:nvSpPr>
          <p:cNvPr id="4" name="Slide Number Placeholder 3"/>
          <p:cNvSpPr>
            <a:spLocks noGrp="1"/>
          </p:cNvSpPr>
          <p:nvPr>
            <p:ph type="sldNum" sz="quarter" idx="5"/>
          </p:nvPr>
        </p:nvSpPr>
        <p:spPr/>
        <p:txBody>
          <a:bodyPr/>
          <a:lstStyle/>
          <a:p>
            <a:fld id="{6D039CA5-C6B1-4772-9B73-C93642AC8775}" type="slidenum">
              <a:rPr lang="he-IL" smtClean="0"/>
              <a:t>8</a:t>
            </a:fld>
            <a:endParaRPr lang="he-IL"/>
          </a:p>
        </p:txBody>
      </p:sp>
    </p:spTree>
    <p:extLst>
      <p:ext uri="{BB962C8B-B14F-4D97-AF65-F5344CB8AC3E}">
        <p14:creationId xmlns:p14="http://schemas.microsoft.com/office/powerpoint/2010/main" val="3460414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מכניסים עלה לתוך המכסה</a:t>
            </a:r>
          </a:p>
        </p:txBody>
      </p:sp>
      <p:sp>
        <p:nvSpPr>
          <p:cNvPr id="4" name="Slide Number Placeholder 3"/>
          <p:cNvSpPr>
            <a:spLocks noGrp="1"/>
          </p:cNvSpPr>
          <p:nvPr>
            <p:ph type="sldNum" sz="quarter" idx="5"/>
          </p:nvPr>
        </p:nvSpPr>
        <p:spPr/>
        <p:txBody>
          <a:bodyPr/>
          <a:lstStyle/>
          <a:p>
            <a:fld id="{6D039CA5-C6B1-4772-9B73-C93642AC8775}" type="slidenum">
              <a:rPr lang="he-IL" smtClean="0"/>
              <a:t>9</a:t>
            </a:fld>
            <a:endParaRPr lang="he-IL"/>
          </a:p>
        </p:txBody>
      </p:sp>
    </p:spTree>
    <p:extLst>
      <p:ext uri="{BB962C8B-B14F-4D97-AF65-F5344CB8AC3E}">
        <p14:creationId xmlns:p14="http://schemas.microsoft.com/office/powerpoint/2010/main" val="4202964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18C22-98BC-42E8-A095-833A69EAC7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a:extLst>
              <a:ext uri="{FF2B5EF4-FFF2-40B4-BE49-F238E27FC236}">
                <a16:creationId xmlns:a16="http://schemas.microsoft.com/office/drawing/2014/main" id="{538863DD-709C-4E13-8873-1BBE4F59A6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a:extLst>
              <a:ext uri="{FF2B5EF4-FFF2-40B4-BE49-F238E27FC236}">
                <a16:creationId xmlns:a16="http://schemas.microsoft.com/office/drawing/2014/main" id="{81763F82-A17F-4CBD-8D4D-EC0F9EDCADA3}"/>
              </a:ext>
            </a:extLst>
          </p:cNvPr>
          <p:cNvSpPr>
            <a:spLocks noGrp="1"/>
          </p:cNvSpPr>
          <p:nvPr>
            <p:ph type="dt" sz="half" idx="10"/>
          </p:nvPr>
        </p:nvSpPr>
        <p:spPr/>
        <p:txBody>
          <a:bodyPr/>
          <a:lstStyle/>
          <a:p>
            <a:fld id="{AF5469CE-E552-425B-835B-CEAC76CD21B2}" type="datetimeFigureOut">
              <a:rPr lang="he-IL" smtClean="0"/>
              <a:t>כ'/אייר/תשפ"ד</a:t>
            </a:fld>
            <a:endParaRPr lang="he-IL"/>
          </a:p>
        </p:txBody>
      </p:sp>
      <p:sp>
        <p:nvSpPr>
          <p:cNvPr id="5" name="Footer Placeholder 4">
            <a:extLst>
              <a:ext uri="{FF2B5EF4-FFF2-40B4-BE49-F238E27FC236}">
                <a16:creationId xmlns:a16="http://schemas.microsoft.com/office/drawing/2014/main" id="{A017D8D5-0D57-4946-961D-AE5D13F841F9}"/>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F3EEA70A-EBC2-4660-BF62-EB677F1750AC}"/>
              </a:ext>
            </a:extLst>
          </p:cNvPr>
          <p:cNvSpPr>
            <a:spLocks noGrp="1"/>
          </p:cNvSpPr>
          <p:nvPr>
            <p:ph type="sldNum" sz="quarter" idx="12"/>
          </p:nvPr>
        </p:nvSpPr>
        <p:spPr/>
        <p:txBody>
          <a:bodyPr/>
          <a:lstStyle/>
          <a:p>
            <a:fld id="{B3A599A3-CBD8-4C83-BFD6-B1865CACD008}" type="slidenum">
              <a:rPr lang="he-IL" smtClean="0"/>
              <a:t>‹#›</a:t>
            </a:fld>
            <a:endParaRPr lang="he-IL"/>
          </a:p>
        </p:txBody>
      </p:sp>
    </p:spTree>
    <p:extLst>
      <p:ext uri="{BB962C8B-B14F-4D97-AF65-F5344CB8AC3E}">
        <p14:creationId xmlns:p14="http://schemas.microsoft.com/office/powerpoint/2010/main" val="894741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6ABB-4833-4FF8-BD3B-4C8C7735AB24}"/>
              </a:ext>
            </a:extLst>
          </p:cNvPr>
          <p:cNvSpPr>
            <a:spLocks noGrp="1"/>
          </p:cNvSpPr>
          <p:nvPr>
            <p:ph type="title"/>
          </p:nvPr>
        </p:nvSpPr>
        <p:spPr/>
        <p:txBody>
          <a:bodyPr/>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778BFC38-3E23-4EA8-AAD5-2CABB5FA63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DE54822B-C414-46D6-9EB1-3B7B3C461321}"/>
              </a:ext>
            </a:extLst>
          </p:cNvPr>
          <p:cNvSpPr>
            <a:spLocks noGrp="1"/>
          </p:cNvSpPr>
          <p:nvPr>
            <p:ph type="dt" sz="half" idx="10"/>
          </p:nvPr>
        </p:nvSpPr>
        <p:spPr/>
        <p:txBody>
          <a:bodyPr/>
          <a:lstStyle/>
          <a:p>
            <a:fld id="{AF5469CE-E552-425B-835B-CEAC76CD21B2}" type="datetimeFigureOut">
              <a:rPr lang="he-IL" smtClean="0"/>
              <a:t>כ'/אייר/תשפ"ד</a:t>
            </a:fld>
            <a:endParaRPr lang="he-IL"/>
          </a:p>
        </p:txBody>
      </p:sp>
      <p:sp>
        <p:nvSpPr>
          <p:cNvPr id="5" name="Footer Placeholder 4">
            <a:extLst>
              <a:ext uri="{FF2B5EF4-FFF2-40B4-BE49-F238E27FC236}">
                <a16:creationId xmlns:a16="http://schemas.microsoft.com/office/drawing/2014/main" id="{F9993E66-8BF3-42E6-8449-7E25CFE5671B}"/>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360A2E32-DD89-4A79-9835-01E23684B159}"/>
              </a:ext>
            </a:extLst>
          </p:cNvPr>
          <p:cNvSpPr>
            <a:spLocks noGrp="1"/>
          </p:cNvSpPr>
          <p:nvPr>
            <p:ph type="sldNum" sz="quarter" idx="12"/>
          </p:nvPr>
        </p:nvSpPr>
        <p:spPr/>
        <p:txBody>
          <a:bodyPr/>
          <a:lstStyle/>
          <a:p>
            <a:fld id="{B3A599A3-CBD8-4C83-BFD6-B1865CACD008}" type="slidenum">
              <a:rPr lang="he-IL" smtClean="0"/>
              <a:t>‹#›</a:t>
            </a:fld>
            <a:endParaRPr lang="he-IL"/>
          </a:p>
        </p:txBody>
      </p:sp>
    </p:spTree>
    <p:extLst>
      <p:ext uri="{BB962C8B-B14F-4D97-AF65-F5344CB8AC3E}">
        <p14:creationId xmlns:p14="http://schemas.microsoft.com/office/powerpoint/2010/main" val="1817615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C83E5A-E904-47D7-90DD-803D05529A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a:extLst>
              <a:ext uri="{FF2B5EF4-FFF2-40B4-BE49-F238E27FC236}">
                <a16:creationId xmlns:a16="http://schemas.microsoft.com/office/drawing/2014/main" id="{906D45AF-0230-4E04-8E82-E952C12B2E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6C6F3AAE-C519-425A-BDBC-2E7FC73D43CD}"/>
              </a:ext>
            </a:extLst>
          </p:cNvPr>
          <p:cNvSpPr>
            <a:spLocks noGrp="1"/>
          </p:cNvSpPr>
          <p:nvPr>
            <p:ph type="dt" sz="half" idx="10"/>
          </p:nvPr>
        </p:nvSpPr>
        <p:spPr/>
        <p:txBody>
          <a:bodyPr/>
          <a:lstStyle/>
          <a:p>
            <a:fld id="{AF5469CE-E552-425B-835B-CEAC76CD21B2}" type="datetimeFigureOut">
              <a:rPr lang="he-IL" smtClean="0"/>
              <a:t>כ'/אייר/תשפ"ד</a:t>
            </a:fld>
            <a:endParaRPr lang="he-IL"/>
          </a:p>
        </p:txBody>
      </p:sp>
      <p:sp>
        <p:nvSpPr>
          <p:cNvPr id="5" name="Footer Placeholder 4">
            <a:extLst>
              <a:ext uri="{FF2B5EF4-FFF2-40B4-BE49-F238E27FC236}">
                <a16:creationId xmlns:a16="http://schemas.microsoft.com/office/drawing/2014/main" id="{FC3CE1C5-0DE9-4C72-84FA-31F77D02CCA1}"/>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2F2536B-84E4-4FCF-AB0A-3402B62E1C60}"/>
              </a:ext>
            </a:extLst>
          </p:cNvPr>
          <p:cNvSpPr>
            <a:spLocks noGrp="1"/>
          </p:cNvSpPr>
          <p:nvPr>
            <p:ph type="sldNum" sz="quarter" idx="12"/>
          </p:nvPr>
        </p:nvSpPr>
        <p:spPr/>
        <p:txBody>
          <a:bodyPr/>
          <a:lstStyle/>
          <a:p>
            <a:fld id="{B3A599A3-CBD8-4C83-BFD6-B1865CACD008}" type="slidenum">
              <a:rPr lang="he-IL" smtClean="0"/>
              <a:t>‹#›</a:t>
            </a:fld>
            <a:endParaRPr lang="he-IL"/>
          </a:p>
        </p:txBody>
      </p:sp>
    </p:spTree>
    <p:extLst>
      <p:ext uri="{BB962C8B-B14F-4D97-AF65-F5344CB8AC3E}">
        <p14:creationId xmlns:p14="http://schemas.microsoft.com/office/powerpoint/2010/main" val="2134966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72B7-14B4-4C36-87EE-D30C342A680A}"/>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B29408B7-13A6-42ED-A5A5-80F0ED9F03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03BEF97-9A63-48D9-A200-32457EF38095}"/>
              </a:ext>
            </a:extLst>
          </p:cNvPr>
          <p:cNvSpPr>
            <a:spLocks noGrp="1"/>
          </p:cNvSpPr>
          <p:nvPr>
            <p:ph type="dt" sz="half" idx="10"/>
          </p:nvPr>
        </p:nvSpPr>
        <p:spPr/>
        <p:txBody>
          <a:bodyPr/>
          <a:lstStyle/>
          <a:p>
            <a:fld id="{AF5469CE-E552-425B-835B-CEAC76CD21B2}" type="datetimeFigureOut">
              <a:rPr lang="he-IL" smtClean="0"/>
              <a:t>כ'/אייר/תשפ"ד</a:t>
            </a:fld>
            <a:endParaRPr lang="he-IL"/>
          </a:p>
        </p:txBody>
      </p:sp>
      <p:sp>
        <p:nvSpPr>
          <p:cNvPr id="5" name="Footer Placeholder 4">
            <a:extLst>
              <a:ext uri="{FF2B5EF4-FFF2-40B4-BE49-F238E27FC236}">
                <a16:creationId xmlns:a16="http://schemas.microsoft.com/office/drawing/2014/main" id="{5588612C-1778-4F4A-8B16-362B57AA8F38}"/>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AD853E06-C76D-448F-88C5-ECC050022B53}"/>
              </a:ext>
            </a:extLst>
          </p:cNvPr>
          <p:cNvSpPr>
            <a:spLocks noGrp="1"/>
          </p:cNvSpPr>
          <p:nvPr>
            <p:ph type="sldNum" sz="quarter" idx="12"/>
          </p:nvPr>
        </p:nvSpPr>
        <p:spPr/>
        <p:txBody>
          <a:bodyPr/>
          <a:lstStyle/>
          <a:p>
            <a:fld id="{B3A599A3-CBD8-4C83-BFD6-B1865CACD008}" type="slidenum">
              <a:rPr lang="he-IL" smtClean="0"/>
              <a:t>‹#›</a:t>
            </a:fld>
            <a:endParaRPr lang="he-IL"/>
          </a:p>
        </p:txBody>
      </p:sp>
    </p:spTree>
    <p:extLst>
      <p:ext uri="{BB962C8B-B14F-4D97-AF65-F5344CB8AC3E}">
        <p14:creationId xmlns:p14="http://schemas.microsoft.com/office/powerpoint/2010/main" val="987067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5502-5744-4D4E-BAF5-0CE09BD39A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a:extLst>
              <a:ext uri="{FF2B5EF4-FFF2-40B4-BE49-F238E27FC236}">
                <a16:creationId xmlns:a16="http://schemas.microsoft.com/office/drawing/2014/main" id="{2BB47A2C-0355-4CD6-A214-142E1A91E5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C7BF22-ABCA-45DB-836A-E6C937CCE22D}"/>
              </a:ext>
            </a:extLst>
          </p:cNvPr>
          <p:cNvSpPr>
            <a:spLocks noGrp="1"/>
          </p:cNvSpPr>
          <p:nvPr>
            <p:ph type="dt" sz="half" idx="10"/>
          </p:nvPr>
        </p:nvSpPr>
        <p:spPr/>
        <p:txBody>
          <a:bodyPr/>
          <a:lstStyle/>
          <a:p>
            <a:fld id="{AF5469CE-E552-425B-835B-CEAC76CD21B2}" type="datetimeFigureOut">
              <a:rPr lang="he-IL" smtClean="0"/>
              <a:t>כ'/אייר/תשפ"ד</a:t>
            </a:fld>
            <a:endParaRPr lang="he-IL"/>
          </a:p>
        </p:txBody>
      </p:sp>
      <p:sp>
        <p:nvSpPr>
          <p:cNvPr id="5" name="Footer Placeholder 4">
            <a:extLst>
              <a:ext uri="{FF2B5EF4-FFF2-40B4-BE49-F238E27FC236}">
                <a16:creationId xmlns:a16="http://schemas.microsoft.com/office/drawing/2014/main" id="{31DE21E9-799B-4BD9-8D8A-9CA29640D0DC}"/>
              </a:ext>
            </a:extLst>
          </p:cNvPr>
          <p:cNvSpPr>
            <a:spLocks noGrp="1"/>
          </p:cNvSpPr>
          <p:nvPr>
            <p:ph type="ftr" sz="quarter" idx="11"/>
          </p:nvPr>
        </p:nvSpPr>
        <p:spPr/>
        <p:txBody>
          <a:bodyPr/>
          <a:lstStyle/>
          <a:p>
            <a:endParaRPr lang="he-IL"/>
          </a:p>
        </p:txBody>
      </p:sp>
      <p:sp>
        <p:nvSpPr>
          <p:cNvPr id="6" name="Slide Number Placeholder 5">
            <a:extLst>
              <a:ext uri="{FF2B5EF4-FFF2-40B4-BE49-F238E27FC236}">
                <a16:creationId xmlns:a16="http://schemas.microsoft.com/office/drawing/2014/main" id="{1A4D7141-E21F-4CAD-820F-17BE5B394CD2}"/>
              </a:ext>
            </a:extLst>
          </p:cNvPr>
          <p:cNvSpPr>
            <a:spLocks noGrp="1"/>
          </p:cNvSpPr>
          <p:nvPr>
            <p:ph type="sldNum" sz="quarter" idx="12"/>
          </p:nvPr>
        </p:nvSpPr>
        <p:spPr/>
        <p:txBody>
          <a:bodyPr/>
          <a:lstStyle/>
          <a:p>
            <a:fld id="{B3A599A3-CBD8-4C83-BFD6-B1865CACD008}" type="slidenum">
              <a:rPr lang="he-IL" smtClean="0"/>
              <a:t>‹#›</a:t>
            </a:fld>
            <a:endParaRPr lang="he-IL"/>
          </a:p>
        </p:txBody>
      </p:sp>
    </p:spTree>
    <p:extLst>
      <p:ext uri="{BB962C8B-B14F-4D97-AF65-F5344CB8AC3E}">
        <p14:creationId xmlns:p14="http://schemas.microsoft.com/office/powerpoint/2010/main" val="2417924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FB1DC-FEC6-479C-84D6-05D5858AF96E}"/>
              </a:ext>
            </a:extLst>
          </p:cNvPr>
          <p:cNvSpPr>
            <a:spLocks noGrp="1"/>
          </p:cNvSpPr>
          <p:nvPr>
            <p:ph type="title"/>
          </p:nvPr>
        </p:nvSpPr>
        <p:spPr/>
        <p:txBody>
          <a:bodyPr/>
          <a:lstStyle/>
          <a:p>
            <a:r>
              <a:rPr lang="en-US"/>
              <a:t>Click to edit Master title style</a:t>
            </a:r>
            <a:endParaRPr lang="he-IL"/>
          </a:p>
        </p:txBody>
      </p:sp>
      <p:sp>
        <p:nvSpPr>
          <p:cNvPr id="3" name="Content Placeholder 2">
            <a:extLst>
              <a:ext uri="{FF2B5EF4-FFF2-40B4-BE49-F238E27FC236}">
                <a16:creationId xmlns:a16="http://schemas.microsoft.com/office/drawing/2014/main" id="{8099046B-4F5D-41A8-A42E-9570262CEE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a:extLst>
              <a:ext uri="{FF2B5EF4-FFF2-40B4-BE49-F238E27FC236}">
                <a16:creationId xmlns:a16="http://schemas.microsoft.com/office/drawing/2014/main" id="{AB77C63A-3438-4A92-8471-CB52E5A4F3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a:extLst>
              <a:ext uri="{FF2B5EF4-FFF2-40B4-BE49-F238E27FC236}">
                <a16:creationId xmlns:a16="http://schemas.microsoft.com/office/drawing/2014/main" id="{289AFD7B-996F-4707-920B-B884D58D5942}"/>
              </a:ext>
            </a:extLst>
          </p:cNvPr>
          <p:cNvSpPr>
            <a:spLocks noGrp="1"/>
          </p:cNvSpPr>
          <p:nvPr>
            <p:ph type="dt" sz="half" idx="10"/>
          </p:nvPr>
        </p:nvSpPr>
        <p:spPr/>
        <p:txBody>
          <a:bodyPr/>
          <a:lstStyle/>
          <a:p>
            <a:fld id="{AF5469CE-E552-425B-835B-CEAC76CD21B2}" type="datetimeFigureOut">
              <a:rPr lang="he-IL" smtClean="0"/>
              <a:t>כ'/אייר/תשפ"ד</a:t>
            </a:fld>
            <a:endParaRPr lang="he-IL"/>
          </a:p>
        </p:txBody>
      </p:sp>
      <p:sp>
        <p:nvSpPr>
          <p:cNvPr id="6" name="Footer Placeholder 5">
            <a:extLst>
              <a:ext uri="{FF2B5EF4-FFF2-40B4-BE49-F238E27FC236}">
                <a16:creationId xmlns:a16="http://schemas.microsoft.com/office/drawing/2014/main" id="{F9D9FCCE-6AFE-46CB-85FA-37DDC57890A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3A582C94-C20F-4050-8E90-58A97E944292}"/>
              </a:ext>
            </a:extLst>
          </p:cNvPr>
          <p:cNvSpPr>
            <a:spLocks noGrp="1"/>
          </p:cNvSpPr>
          <p:nvPr>
            <p:ph type="sldNum" sz="quarter" idx="12"/>
          </p:nvPr>
        </p:nvSpPr>
        <p:spPr/>
        <p:txBody>
          <a:bodyPr/>
          <a:lstStyle/>
          <a:p>
            <a:fld id="{B3A599A3-CBD8-4C83-BFD6-B1865CACD008}" type="slidenum">
              <a:rPr lang="he-IL" smtClean="0"/>
              <a:t>‹#›</a:t>
            </a:fld>
            <a:endParaRPr lang="he-IL"/>
          </a:p>
        </p:txBody>
      </p:sp>
    </p:spTree>
    <p:extLst>
      <p:ext uri="{BB962C8B-B14F-4D97-AF65-F5344CB8AC3E}">
        <p14:creationId xmlns:p14="http://schemas.microsoft.com/office/powerpoint/2010/main" val="4090038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E786-CC12-45AF-8A15-D44A6AF5FB54}"/>
              </a:ext>
            </a:extLst>
          </p:cNvPr>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a:extLst>
              <a:ext uri="{FF2B5EF4-FFF2-40B4-BE49-F238E27FC236}">
                <a16:creationId xmlns:a16="http://schemas.microsoft.com/office/drawing/2014/main" id="{4EC226E0-E589-4D4D-A10B-A97B47C183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7A0AAA-047F-48B5-9DD1-C6984C8464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a:extLst>
              <a:ext uri="{FF2B5EF4-FFF2-40B4-BE49-F238E27FC236}">
                <a16:creationId xmlns:a16="http://schemas.microsoft.com/office/drawing/2014/main" id="{C01A66AC-6833-4AC3-AE09-858656E9CB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4A763F-28FC-4AB3-BE29-B83A48043C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a:extLst>
              <a:ext uri="{FF2B5EF4-FFF2-40B4-BE49-F238E27FC236}">
                <a16:creationId xmlns:a16="http://schemas.microsoft.com/office/drawing/2014/main" id="{CD739373-BA50-44E4-B1B0-BA88CB203EB3}"/>
              </a:ext>
            </a:extLst>
          </p:cNvPr>
          <p:cNvSpPr>
            <a:spLocks noGrp="1"/>
          </p:cNvSpPr>
          <p:nvPr>
            <p:ph type="dt" sz="half" idx="10"/>
          </p:nvPr>
        </p:nvSpPr>
        <p:spPr/>
        <p:txBody>
          <a:bodyPr/>
          <a:lstStyle/>
          <a:p>
            <a:fld id="{AF5469CE-E552-425B-835B-CEAC76CD21B2}" type="datetimeFigureOut">
              <a:rPr lang="he-IL" smtClean="0"/>
              <a:t>כ'/אייר/תשפ"ד</a:t>
            </a:fld>
            <a:endParaRPr lang="he-IL"/>
          </a:p>
        </p:txBody>
      </p:sp>
      <p:sp>
        <p:nvSpPr>
          <p:cNvPr id="8" name="Footer Placeholder 7">
            <a:extLst>
              <a:ext uri="{FF2B5EF4-FFF2-40B4-BE49-F238E27FC236}">
                <a16:creationId xmlns:a16="http://schemas.microsoft.com/office/drawing/2014/main" id="{5027EF29-E93D-4F9D-99C2-681159D1912F}"/>
              </a:ext>
            </a:extLst>
          </p:cNvPr>
          <p:cNvSpPr>
            <a:spLocks noGrp="1"/>
          </p:cNvSpPr>
          <p:nvPr>
            <p:ph type="ftr" sz="quarter" idx="11"/>
          </p:nvPr>
        </p:nvSpPr>
        <p:spPr/>
        <p:txBody>
          <a:bodyPr/>
          <a:lstStyle/>
          <a:p>
            <a:endParaRPr lang="he-IL"/>
          </a:p>
        </p:txBody>
      </p:sp>
      <p:sp>
        <p:nvSpPr>
          <p:cNvPr id="9" name="Slide Number Placeholder 8">
            <a:extLst>
              <a:ext uri="{FF2B5EF4-FFF2-40B4-BE49-F238E27FC236}">
                <a16:creationId xmlns:a16="http://schemas.microsoft.com/office/drawing/2014/main" id="{5B4844D6-9F39-4345-AA05-67B7B63F7DC9}"/>
              </a:ext>
            </a:extLst>
          </p:cNvPr>
          <p:cNvSpPr>
            <a:spLocks noGrp="1"/>
          </p:cNvSpPr>
          <p:nvPr>
            <p:ph type="sldNum" sz="quarter" idx="12"/>
          </p:nvPr>
        </p:nvSpPr>
        <p:spPr/>
        <p:txBody>
          <a:bodyPr/>
          <a:lstStyle/>
          <a:p>
            <a:fld id="{B3A599A3-CBD8-4C83-BFD6-B1865CACD008}" type="slidenum">
              <a:rPr lang="he-IL" smtClean="0"/>
              <a:t>‹#›</a:t>
            </a:fld>
            <a:endParaRPr lang="he-IL"/>
          </a:p>
        </p:txBody>
      </p:sp>
    </p:spTree>
    <p:extLst>
      <p:ext uri="{BB962C8B-B14F-4D97-AF65-F5344CB8AC3E}">
        <p14:creationId xmlns:p14="http://schemas.microsoft.com/office/powerpoint/2010/main" val="508367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94F2-854E-459E-9C3B-9D2576C291E7}"/>
              </a:ext>
            </a:extLst>
          </p:cNvPr>
          <p:cNvSpPr>
            <a:spLocks noGrp="1"/>
          </p:cNvSpPr>
          <p:nvPr>
            <p:ph type="title"/>
          </p:nvPr>
        </p:nvSpPr>
        <p:spPr/>
        <p:txBody>
          <a:bodyPr/>
          <a:lstStyle/>
          <a:p>
            <a:r>
              <a:rPr lang="en-US"/>
              <a:t>Click to edit Master title style</a:t>
            </a:r>
            <a:endParaRPr lang="he-IL"/>
          </a:p>
        </p:txBody>
      </p:sp>
      <p:sp>
        <p:nvSpPr>
          <p:cNvPr id="3" name="Date Placeholder 2">
            <a:extLst>
              <a:ext uri="{FF2B5EF4-FFF2-40B4-BE49-F238E27FC236}">
                <a16:creationId xmlns:a16="http://schemas.microsoft.com/office/drawing/2014/main" id="{25363A0D-ADF7-4E5E-B6B8-6A97252B361D}"/>
              </a:ext>
            </a:extLst>
          </p:cNvPr>
          <p:cNvSpPr>
            <a:spLocks noGrp="1"/>
          </p:cNvSpPr>
          <p:nvPr>
            <p:ph type="dt" sz="half" idx="10"/>
          </p:nvPr>
        </p:nvSpPr>
        <p:spPr/>
        <p:txBody>
          <a:bodyPr/>
          <a:lstStyle/>
          <a:p>
            <a:fld id="{AF5469CE-E552-425B-835B-CEAC76CD21B2}" type="datetimeFigureOut">
              <a:rPr lang="he-IL" smtClean="0"/>
              <a:t>כ'/אייר/תשפ"ד</a:t>
            </a:fld>
            <a:endParaRPr lang="he-IL"/>
          </a:p>
        </p:txBody>
      </p:sp>
      <p:sp>
        <p:nvSpPr>
          <p:cNvPr id="4" name="Footer Placeholder 3">
            <a:extLst>
              <a:ext uri="{FF2B5EF4-FFF2-40B4-BE49-F238E27FC236}">
                <a16:creationId xmlns:a16="http://schemas.microsoft.com/office/drawing/2014/main" id="{79710CD5-9246-49A8-9D92-F1E907456BDA}"/>
              </a:ext>
            </a:extLst>
          </p:cNvPr>
          <p:cNvSpPr>
            <a:spLocks noGrp="1"/>
          </p:cNvSpPr>
          <p:nvPr>
            <p:ph type="ftr" sz="quarter" idx="11"/>
          </p:nvPr>
        </p:nvSpPr>
        <p:spPr/>
        <p:txBody>
          <a:bodyPr/>
          <a:lstStyle/>
          <a:p>
            <a:endParaRPr lang="he-IL"/>
          </a:p>
        </p:txBody>
      </p:sp>
      <p:sp>
        <p:nvSpPr>
          <p:cNvPr id="5" name="Slide Number Placeholder 4">
            <a:extLst>
              <a:ext uri="{FF2B5EF4-FFF2-40B4-BE49-F238E27FC236}">
                <a16:creationId xmlns:a16="http://schemas.microsoft.com/office/drawing/2014/main" id="{6FDC770B-3AC1-4682-934F-90F1CC26A29F}"/>
              </a:ext>
            </a:extLst>
          </p:cNvPr>
          <p:cNvSpPr>
            <a:spLocks noGrp="1"/>
          </p:cNvSpPr>
          <p:nvPr>
            <p:ph type="sldNum" sz="quarter" idx="12"/>
          </p:nvPr>
        </p:nvSpPr>
        <p:spPr/>
        <p:txBody>
          <a:bodyPr/>
          <a:lstStyle/>
          <a:p>
            <a:fld id="{B3A599A3-CBD8-4C83-BFD6-B1865CACD008}" type="slidenum">
              <a:rPr lang="he-IL" smtClean="0"/>
              <a:t>‹#›</a:t>
            </a:fld>
            <a:endParaRPr lang="he-IL"/>
          </a:p>
        </p:txBody>
      </p:sp>
    </p:spTree>
    <p:extLst>
      <p:ext uri="{BB962C8B-B14F-4D97-AF65-F5344CB8AC3E}">
        <p14:creationId xmlns:p14="http://schemas.microsoft.com/office/powerpoint/2010/main" val="1721858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A7AE3A-F95A-44FC-A0AB-250924FC98F7}"/>
              </a:ext>
            </a:extLst>
          </p:cNvPr>
          <p:cNvSpPr>
            <a:spLocks noGrp="1"/>
          </p:cNvSpPr>
          <p:nvPr>
            <p:ph type="dt" sz="half" idx="10"/>
          </p:nvPr>
        </p:nvSpPr>
        <p:spPr/>
        <p:txBody>
          <a:bodyPr/>
          <a:lstStyle/>
          <a:p>
            <a:fld id="{AF5469CE-E552-425B-835B-CEAC76CD21B2}" type="datetimeFigureOut">
              <a:rPr lang="he-IL" smtClean="0"/>
              <a:t>כ'/אייר/תשפ"ד</a:t>
            </a:fld>
            <a:endParaRPr lang="he-IL"/>
          </a:p>
        </p:txBody>
      </p:sp>
      <p:sp>
        <p:nvSpPr>
          <p:cNvPr id="3" name="Footer Placeholder 2">
            <a:extLst>
              <a:ext uri="{FF2B5EF4-FFF2-40B4-BE49-F238E27FC236}">
                <a16:creationId xmlns:a16="http://schemas.microsoft.com/office/drawing/2014/main" id="{12DAAE32-A7E5-4A20-936D-D30E10691D8B}"/>
              </a:ext>
            </a:extLst>
          </p:cNvPr>
          <p:cNvSpPr>
            <a:spLocks noGrp="1"/>
          </p:cNvSpPr>
          <p:nvPr>
            <p:ph type="ftr" sz="quarter" idx="11"/>
          </p:nvPr>
        </p:nvSpPr>
        <p:spPr/>
        <p:txBody>
          <a:bodyPr/>
          <a:lstStyle/>
          <a:p>
            <a:endParaRPr lang="he-IL"/>
          </a:p>
        </p:txBody>
      </p:sp>
      <p:sp>
        <p:nvSpPr>
          <p:cNvPr id="4" name="Slide Number Placeholder 3">
            <a:extLst>
              <a:ext uri="{FF2B5EF4-FFF2-40B4-BE49-F238E27FC236}">
                <a16:creationId xmlns:a16="http://schemas.microsoft.com/office/drawing/2014/main" id="{A77412AD-2116-4382-BF6A-38AE0E040C76}"/>
              </a:ext>
            </a:extLst>
          </p:cNvPr>
          <p:cNvSpPr>
            <a:spLocks noGrp="1"/>
          </p:cNvSpPr>
          <p:nvPr>
            <p:ph type="sldNum" sz="quarter" idx="12"/>
          </p:nvPr>
        </p:nvSpPr>
        <p:spPr/>
        <p:txBody>
          <a:bodyPr/>
          <a:lstStyle/>
          <a:p>
            <a:fld id="{B3A599A3-CBD8-4C83-BFD6-B1865CACD008}" type="slidenum">
              <a:rPr lang="he-IL" smtClean="0"/>
              <a:t>‹#›</a:t>
            </a:fld>
            <a:endParaRPr lang="he-IL"/>
          </a:p>
        </p:txBody>
      </p:sp>
    </p:spTree>
    <p:extLst>
      <p:ext uri="{BB962C8B-B14F-4D97-AF65-F5344CB8AC3E}">
        <p14:creationId xmlns:p14="http://schemas.microsoft.com/office/powerpoint/2010/main" val="3594257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F3F72-46F8-48BD-8605-19932CC9BC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a:extLst>
              <a:ext uri="{FF2B5EF4-FFF2-40B4-BE49-F238E27FC236}">
                <a16:creationId xmlns:a16="http://schemas.microsoft.com/office/drawing/2014/main" id="{C26153E7-8383-4436-8712-46C56CDD06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a:extLst>
              <a:ext uri="{FF2B5EF4-FFF2-40B4-BE49-F238E27FC236}">
                <a16:creationId xmlns:a16="http://schemas.microsoft.com/office/drawing/2014/main" id="{714B0785-7802-4917-8720-0509CDDA32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6F5033-4F2F-488C-97CB-81D581B5DFE1}"/>
              </a:ext>
            </a:extLst>
          </p:cNvPr>
          <p:cNvSpPr>
            <a:spLocks noGrp="1"/>
          </p:cNvSpPr>
          <p:nvPr>
            <p:ph type="dt" sz="half" idx="10"/>
          </p:nvPr>
        </p:nvSpPr>
        <p:spPr/>
        <p:txBody>
          <a:bodyPr/>
          <a:lstStyle/>
          <a:p>
            <a:fld id="{AF5469CE-E552-425B-835B-CEAC76CD21B2}" type="datetimeFigureOut">
              <a:rPr lang="he-IL" smtClean="0"/>
              <a:t>כ'/אייר/תשפ"ד</a:t>
            </a:fld>
            <a:endParaRPr lang="he-IL"/>
          </a:p>
        </p:txBody>
      </p:sp>
      <p:sp>
        <p:nvSpPr>
          <p:cNvPr id="6" name="Footer Placeholder 5">
            <a:extLst>
              <a:ext uri="{FF2B5EF4-FFF2-40B4-BE49-F238E27FC236}">
                <a16:creationId xmlns:a16="http://schemas.microsoft.com/office/drawing/2014/main" id="{3428178B-E0D3-4A1A-8A9B-987C4F94AF94}"/>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4A51B507-03DD-4850-92E5-73A15A231AAC}"/>
              </a:ext>
            </a:extLst>
          </p:cNvPr>
          <p:cNvSpPr>
            <a:spLocks noGrp="1"/>
          </p:cNvSpPr>
          <p:nvPr>
            <p:ph type="sldNum" sz="quarter" idx="12"/>
          </p:nvPr>
        </p:nvSpPr>
        <p:spPr/>
        <p:txBody>
          <a:bodyPr/>
          <a:lstStyle/>
          <a:p>
            <a:fld id="{B3A599A3-CBD8-4C83-BFD6-B1865CACD008}" type="slidenum">
              <a:rPr lang="he-IL" smtClean="0"/>
              <a:t>‹#›</a:t>
            </a:fld>
            <a:endParaRPr lang="he-IL"/>
          </a:p>
        </p:txBody>
      </p:sp>
    </p:spTree>
    <p:extLst>
      <p:ext uri="{BB962C8B-B14F-4D97-AF65-F5344CB8AC3E}">
        <p14:creationId xmlns:p14="http://schemas.microsoft.com/office/powerpoint/2010/main" val="145538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AA01-FB16-494F-BE13-3609E7E0A6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a:extLst>
              <a:ext uri="{FF2B5EF4-FFF2-40B4-BE49-F238E27FC236}">
                <a16:creationId xmlns:a16="http://schemas.microsoft.com/office/drawing/2014/main" id="{EA8B5167-5038-4CAD-93EF-3E1FC6E845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a:extLst>
              <a:ext uri="{FF2B5EF4-FFF2-40B4-BE49-F238E27FC236}">
                <a16:creationId xmlns:a16="http://schemas.microsoft.com/office/drawing/2014/main" id="{39B2E71E-18BE-4DDE-8502-309D98BEF4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56479-7B7A-4836-BEE7-A0697E57C8EA}"/>
              </a:ext>
            </a:extLst>
          </p:cNvPr>
          <p:cNvSpPr>
            <a:spLocks noGrp="1"/>
          </p:cNvSpPr>
          <p:nvPr>
            <p:ph type="dt" sz="half" idx="10"/>
          </p:nvPr>
        </p:nvSpPr>
        <p:spPr/>
        <p:txBody>
          <a:bodyPr/>
          <a:lstStyle/>
          <a:p>
            <a:fld id="{AF5469CE-E552-425B-835B-CEAC76CD21B2}" type="datetimeFigureOut">
              <a:rPr lang="he-IL" smtClean="0"/>
              <a:t>כ'/אייר/תשפ"ד</a:t>
            </a:fld>
            <a:endParaRPr lang="he-IL"/>
          </a:p>
        </p:txBody>
      </p:sp>
      <p:sp>
        <p:nvSpPr>
          <p:cNvPr id="6" name="Footer Placeholder 5">
            <a:extLst>
              <a:ext uri="{FF2B5EF4-FFF2-40B4-BE49-F238E27FC236}">
                <a16:creationId xmlns:a16="http://schemas.microsoft.com/office/drawing/2014/main" id="{86477618-4D00-4A6E-9A03-C2BB2F7CF5D3}"/>
              </a:ext>
            </a:extLst>
          </p:cNvPr>
          <p:cNvSpPr>
            <a:spLocks noGrp="1"/>
          </p:cNvSpPr>
          <p:nvPr>
            <p:ph type="ftr" sz="quarter" idx="11"/>
          </p:nvPr>
        </p:nvSpPr>
        <p:spPr/>
        <p:txBody>
          <a:bodyPr/>
          <a:lstStyle/>
          <a:p>
            <a:endParaRPr lang="he-IL"/>
          </a:p>
        </p:txBody>
      </p:sp>
      <p:sp>
        <p:nvSpPr>
          <p:cNvPr id="7" name="Slide Number Placeholder 6">
            <a:extLst>
              <a:ext uri="{FF2B5EF4-FFF2-40B4-BE49-F238E27FC236}">
                <a16:creationId xmlns:a16="http://schemas.microsoft.com/office/drawing/2014/main" id="{1D21B5F7-5573-4134-A406-7C2886027663}"/>
              </a:ext>
            </a:extLst>
          </p:cNvPr>
          <p:cNvSpPr>
            <a:spLocks noGrp="1"/>
          </p:cNvSpPr>
          <p:nvPr>
            <p:ph type="sldNum" sz="quarter" idx="12"/>
          </p:nvPr>
        </p:nvSpPr>
        <p:spPr/>
        <p:txBody>
          <a:bodyPr/>
          <a:lstStyle/>
          <a:p>
            <a:fld id="{B3A599A3-CBD8-4C83-BFD6-B1865CACD008}" type="slidenum">
              <a:rPr lang="he-IL" smtClean="0"/>
              <a:t>‹#›</a:t>
            </a:fld>
            <a:endParaRPr lang="he-IL"/>
          </a:p>
        </p:txBody>
      </p:sp>
    </p:spTree>
    <p:extLst>
      <p:ext uri="{BB962C8B-B14F-4D97-AF65-F5344CB8AC3E}">
        <p14:creationId xmlns:p14="http://schemas.microsoft.com/office/powerpoint/2010/main" val="574460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5AEF37-6B09-46D4-9585-E771FBD782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a:extLst>
              <a:ext uri="{FF2B5EF4-FFF2-40B4-BE49-F238E27FC236}">
                <a16:creationId xmlns:a16="http://schemas.microsoft.com/office/drawing/2014/main" id="{651A9F12-E0C9-49AF-A55F-DF682AAF9F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a:extLst>
              <a:ext uri="{FF2B5EF4-FFF2-40B4-BE49-F238E27FC236}">
                <a16:creationId xmlns:a16="http://schemas.microsoft.com/office/drawing/2014/main" id="{36058A25-96B0-48B4-97F2-A73FF16A14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5469CE-E552-425B-835B-CEAC76CD21B2}" type="datetimeFigureOut">
              <a:rPr lang="he-IL" smtClean="0"/>
              <a:t>כ'/אייר/תשפ"ד</a:t>
            </a:fld>
            <a:endParaRPr lang="he-IL"/>
          </a:p>
        </p:txBody>
      </p:sp>
      <p:sp>
        <p:nvSpPr>
          <p:cNvPr id="5" name="Footer Placeholder 4">
            <a:extLst>
              <a:ext uri="{FF2B5EF4-FFF2-40B4-BE49-F238E27FC236}">
                <a16:creationId xmlns:a16="http://schemas.microsoft.com/office/drawing/2014/main" id="{682EB339-0EE2-45A7-B7CD-7076A4E008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a:extLst>
              <a:ext uri="{FF2B5EF4-FFF2-40B4-BE49-F238E27FC236}">
                <a16:creationId xmlns:a16="http://schemas.microsoft.com/office/drawing/2014/main" id="{79A527A3-C531-4DCF-93BC-46691C4A98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A599A3-CBD8-4C83-BFD6-B1865CACD008}" type="slidenum">
              <a:rPr lang="he-IL" smtClean="0"/>
              <a:t>‹#›</a:t>
            </a:fld>
            <a:endParaRPr lang="he-IL"/>
          </a:p>
        </p:txBody>
      </p:sp>
    </p:spTree>
    <p:extLst>
      <p:ext uri="{BB962C8B-B14F-4D97-AF65-F5344CB8AC3E}">
        <p14:creationId xmlns:p14="http://schemas.microsoft.com/office/powerpoint/2010/main" val="4133880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1E51AE-C126-4298-9F55-66260B520C1A}"/>
              </a:ext>
            </a:extLst>
          </p:cNvPr>
          <p:cNvSpPr txBox="1"/>
          <p:nvPr/>
        </p:nvSpPr>
        <p:spPr>
          <a:xfrm>
            <a:off x="1597794" y="562240"/>
            <a:ext cx="8824049" cy="1635319"/>
          </a:xfrm>
          <a:prstGeom prst="rect">
            <a:avLst/>
          </a:prstGeom>
          <a:noFill/>
        </p:spPr>
        <p:txBody>
          <a:bodyPr wrap="square">
            <a:spAutoFit/>
          </a:bodyPr>
          <a:lstStyle/>
          <a:p>
            <a:pPr algn="ctr" rtl="1">
              <a:lnSpc>
                <a:spcPts val="6478"/>
              </a:lnSpc>
            </a:pPr>
            <a:r>
              <a:rPr lang="he-IL" sz="3200" b="1" dirty="0">
                <a:latin typeface="Tahoma" panose="020B0604030504040204" pitchFamily="34" charset="0"/>
                <a:ea typeface="Tahoma" panose="020B0604030504040204" pitchFamily="34" charset="0"/>
                <a:cs typeface="Tahoma" panose="020B0604030504040204" pitchFamily="34" charset="0"/>
              </a:rPr>
              <a:t>שימוש בדימות היפר-ספקטרלי מרחפן </a:t>
            </a:r>
          </a:p>
          <a:p>
            <a:pPr algn="ctr" rtl="1">
              <a:lnSpc>
                <a:spcPts val="6478"/>
              </a:lnSpc>
            </a:pPr>
            <a:r>
              <a:rPr lang="he-IL" sz="3200" b="1" dirty="0">
                <a:latin typeface="Tahoma" panose="020B0604030504040204" pitchFamily="34" charset="0"/>
                <a:ea typeface="Tahoma" panose="020B0604030504040204" pitchFamily="34" charset="0"/>
                <a:cs typeface="Tahoma" panose="020B0604030504040204" pitchFamily="34" charset="0"/>
              </a:rPr>
              <a:t>להערכת פוטנציאל מים בעלה ביער רב מיני</a:t>
            </a:r>
            <a:endParaRPr lang="he-IL" sz="3600" b="1" dirty="0">
              <a:latin typeface="Tahoma" panose="020B0604030504040204" pitchFamily="34" charset="0"/>
              <a:ea typeface="Tahoma" panose="020B0604030504040204" pitchFamily="34" charset="0"/>
              <a:cs typeface="Tahoma" panose="020B0604030504040204" pitchFamily="34" charset="0"/>
            </a:endParaRPr>
          </a:p>
        </p:txBody>
      </p:sp>
      <p:sp>
        <p:nvSpPr>
          <p:cNvPr id="8" name="תיבת טקסט 3">
            <a:extLst>
              <a:ext uri="{FF2B5EF4-FFF2-40B4-BE49-F238E27FC236}">
                <a16:creationId xmlns:a16="http://schemas.microsoft.com/office/drawing/2014/main" id="{AC12D218-74AB-4290-851F-504826D63FEA}"/>
              </a:ext>
            </a:extLst>
          </p:cNvPr>
          <p:cNvSpPr txBox="1"/>
          <p:nvPr/>
        </p:nvSpPr>
        <p:spPr>
          <a:xfrm>
            <a:off x="5862318" y="3102149"/>
            <a:ext cx="4291559" cy="1077218"/>
          </a:xfrm>
          <a:prstGeom prst="rect">
            <a:avLst/>
          </a:prstGeom>
          <a:noFill/>
        </p:spPr>
        <p:txBody>
          <a:bodyPr wrap="none" rtlCol="1">
            <a:sp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3200" b="0" i="0" u="none" strike="noStrike" kern="1200" cap="none" spc="0" normalizeH="0" baseline="0" noProof="0" dirty="0">
                <a:ln>
                  <a:noFill/>
                </a:ln>
                <a:solidFill>
                  <a:prstClr val="black"/>
                </a:solidFill>
                <a:effectLst/>
                <a:uLnTx/>
                <a:uFillTx/>
                <a:ea typeface="Tahoma" panose="020B0604030504040204" pitchFamily="34" charset="0"/>
                <a:cs typeface="Tahoma" panose="020B0604030504040204" pitchFamily="34" charset="0"/>
              </a:rPr>
              <a:t>נתנאל פישמן</a:t>
            </a:r>
          </a:p>
          <a:p>
            <a:pPr marL="0" marR="0" lvl="0" indent="0" algn="r" defTabSz="914400" rtl="1" eaLnBrk="1" fontAlgn="auto" latinLnBrk="0" hangingPunct="1">
              <a:lnSpc>
                <a:spcPct val="100000"/>
              </a:lnSpc>
              <a:spcBef>
                <a:spcPts val="0"/>
              </a:spcBef>
              <a:spcAft>
                <a:spcPts val="0"/>
              </a:spcAft>
              <a:buClrTx/>
              <a:buSzTx/>
              <a:buFontTx/>
              <a:buNone/>
              <a:tabLst/>
              <a:defRPr/>
            </a:pPr>
            <a:r>
              <a:rPr kumimoji="0" lang="he-IL" sz="3200" b="0" i="0" u="none" strike="noStrike" kern="1200" cap="none" spc="0" normalizeH="0" baseline="0" noProof="0" dirty="0">
                <a:ln>
                  <a:noFill/>
                </a:ln>
                <a:solidFill>
                  <a:prstClr val="black"/>
                </a:solidFill>
                <a:effectLst/>
                <a:uLnTx/>
                <a:uFillTx/>
                <a:ea typeface="Tahoma" panose="020B0604030504040204" pitchFamily="34" charset="0"/>
                <a:cs typeface="Tahoma" panose="020B0604030504040204" pitchFamily="34" charset="0"/>
              </a:rPr>
              <a:t>בהנחיית ד"ר דוד הלמן</a:t>
            </a:r>
          </a:p>
        </p:txBody>
      </p:sp>
      <p:pic>
        <p:nvPicPr>
          <p:cNvPr id="9" name="מציין מיקום תוכן 4">
            <a:extLst>
              <a:ext uri="{FF2B5EF4-FFF2-40B4-BE49-F238E27FC236}">
                <a16:creationId xmlns:a16="http://schemas.microsoft.com/office/drawing/2014/main" id="{01CE1910-ED34-4C3A-A2F2-B48F8B564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35" y="3073986"/>
            <a:ext cx="4669432" cy="3502074"/>
          </a:xfrm>
          <a:prstGeom prst="rect">
            <a:avLst/>
          </a:prstGeom>
          <a:ln>
            <a:noFill/>
          </a:ln>
          <a:effectLst>
            <a:softEdge rad="112500"/>
          </a:effectLst>
        </p:spPr>
      </p:pic>
    </p:spTree>
    <p:extLst>
      <p:ext uri="{BB962C8B-B14F-4D97-AF65-F5344CB8AC3E}">
        <p14:creationId xmlns:p14="http://schemas.microsoft.com/office/powerpoint/2010/main" val="32231518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5A3FCBDA-6C86-4D4A-8941-6905273FEC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99" y="2285999"/>
            <a:ext cx="6096001" cy="4572001"/>
          </a:xfrm>
        </p:spPr>
      </p:pic>
      <p:pic>
        <p:nvPicPr>
          <p:cNvPr id="4" name="תמונה 3">
            <a:extLst>
              <a:ext uri="{FF2B5EF4-FFF2-40B4-BE49-F238E27FC236}">
                <a16:creationId xmlns:a16="http://schemas.microsoft.com/office/drawing/2014/main" id="{CD238344-37B3-4B07-8D14-7B301168A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285999"/>
            <a:ext cx="6096001" cy="4572001"/>
          </a:xfrm>
          <a:prstGeom prst="rect">
            <a:avLst/>
          </a:prstGeom>
        </p:spPr>
      </p:pic>
      <p:sp>
        <p:nvSpPr>
          <p:cNvPr id="9" name="Title 1">
            <a:extLst>
              <a:ext uri="{FF2B5EF4-FFF2-40B4-BE49-F238E27FC236}">
                <a16:creationId xmlns:a16="http://schemas.microsoft.com/office/drawing/2014/main" id="{DAC99B3B-01D4-41ED-9928-2C1527629571}"/>
              </a:ext>
            </a:extLst>
          </p:cNvPr>
          <p:cNvSpPr>
            <a:spLocks noGrp="1"/>
          </p:cNvSpPr>
          <p:nvPr>
            <p:ph type="title"/>
          </p:nvPr>
        </p:nvSpPr>
        <p:spPr>
          <a:xfrm>
            <a:off x="838200" y="365125"/>
            <a:ext cx="10515600" cy="1325563"/>
          </a:xfrm>
        </p:spPr>
        <p:txBody>
          <a:bodyPr/>
          <a:lstStyle/>
          <a:p>
            <a:pPr algn="r" rtl="1"/>
            <a:r>
              <a:rPr lang="he-IL" dirty="0">
                <a:latin typeface="Tahoma" panose="020B0604030504040204" pitchFamily="34" charset="0"/>
                <a:ea typeface="Tahoma" panose="020B0604030504040204" pitchFamily="34" charset="0"/>
                <a:cs typeface="Tahoma" panose="020B0604030504040204" pitchFamily="34" charset="0"/>
              </a:rPr>
              <a:t>מדידת פוטנציאל מים בעלה</a:t>
            </a:r>
          </a:p>
        </p:txBody>
      </p:sp>
    </p:spTree>
    <p:extLst>
      <p:ext uri="{BB962C8B-B14F-4D97-AF65-F5344CB8AC3E}">
        <p14:creationId xmlns:p14="http://schemas.microsoft.com/office/powerpoint/2010/main" val="548688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D54D0FAB-578C-4F8F-A79F-417EF7417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553" y="2286000"/>
            <a:ext cx="6096000" cy="4572000"/>
          </a:xfrm>
          <a:prstGeom prst="rect">
            <a:avLst/>
          </a:prstGeom>
        </p:spPr>
      </p:pic>
      <p:sp>
        <p:nvSpPr>
          <p:cNvPr id="10" name="Title 1">
            <a:extLst>
              <a:ext uri="{FF2B5EF4-FFF2-40B4-BE49-F238E27FC236}">
                <a16:creationId xmlns:a16="http://schemas.microsoft.com/office/drawing/2014/main" id="{ED03D551-1652-486C-AC68-CA995C41B1FA}"/>
              </a:ext>
            </a:extLst>
          </p:cNvPr>
          <p:cNvSpPr>
            <a:spLocks noGrp="1"/>
          </p:cNvSpPr>
          <p:nvPr>
            <p:ph type="title"/>
          </p:nvPr>
        </p:nvSpPr>
        <p:spPr>
          <a:xfrm>
            <a:off x="838200" y="365125"/>
            <a:ext cx="10515600" cy="1325563"/>
          </a:xfrm>
        </p:spPr>
        <p:txBody>
          <a:bodyPr/>
          <a:lstStyle/>
          <a:p>
            <a:pPr algn="r" rtl="1"/>
            <a:r>
              <a:rPr lang="he-IL" dirty="0">
                <a:latin typeface="Tahoma" panose="020B0604030504040204" pitchFamily="34" charset="0"/>
                <a:ea typeface="Tahoma" panose="020B0604030504040204" pitchFamily="34" charset="0"/>
                <a:cs typeface="Tahoma" panose="020B0604030504040204" pitchFamily="34" charset="0"/>
              </a:rPr>
              <a:t>מדידת פוטנציאל מים בעלה</a:t>
            </a:r>
          </a:p>
        </p:txBody>
      </p:sp>
    </p:spTree>
    <p:extLst>
      <p:ext uri="{BB962C8B-B14F-4D97-AF65-F5344CB8AC3E}">
        <p14:creationId xmlns:p14="http://schemas.microsoft.com/office/powerpoint/2010/main" val="130848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91479DF6-BF33-4AD2-9062-E452516469A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441" y="2285999"/>
            <a:ext cx="6096000" cy="4572000"/>
          </a:xfrm>
        </p:spPr>
      </p:pic>
      <p:pic>
        <p:nvPicPr>
          <p:cNvPr id="4" name="תמונה 3">
            <a:extLst>
              <a:ext uri="{FF2B5EF4-FFF2-40B4-BE49-F238E27FC236}">
                <a16:creationId xmlns:a16="http://schemas.microsoft.com/office/drawing/2014/main" id="{D54D0FAB-578C-4F8F-A79F-417EF74177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7548" y="2286000"/>
            <a:ext cx="6096000" cy="4572000"/>
          </a:xfrm>
          <a:prstGeom prst="rect">
            <a:avLst/>
          </a:prstGeom>
        </p:spPr>
      </p:pic>
      <p:sp>
        <p:nvSpPr>
          <p:cNvPr id="10" name="Title 1">
            <a:extLst>
              <a:ext uri="{FF2B5EF4-FFF2-40B4-BE49-F238E27FC236}">
                <a16:creationId xmlns:a16="http://schemas.microsoft.com/office/drawing/2014/main" id="{03AC9E85-EB68-488A-A89D-568FB173C5B4}"/>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he-IL">
                <a:latin typeface="Tahoma" panose="020B0604030504040204" pitchFamily="34" charset="0"/>
                <a:ea typeface="Tahoma" panose="020B0604030504040204" pitchFamily="34" charset="0"/>
                <a:cs typeface="Tahoma" panose="020B0604030504040204" pitchFamily="34" charset="0"/>
              </a:rPr>
              <a:t>מדידת פוטנציאל מים בעלה</a:t>
            </a:r>
            <a:endParaRPr lang="he-IL"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5401313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094AB-869E-4D28-BA11-BF835C20ACFA}"/>
              </a:ext>
            </a:extLst>
          </p:cNvPr>
          <p:cNvSpPr>
            <a:spLocks noGrp="1"/>
          </p:cNvSpPr>
          <p:nvPr>
            <p:ph type="title"/>
          </p:nvPr>
        </p:nvSpPr>
        <p:spPr/>
        <p:txBody>
          <a:bodyPr/>
          <a:lstStyle/>
          <a:p>
            <a:endParaRPr lang="he-IL" dirty="0"/>
          </a:p>
        </p:txBody>
      </p:sp>
      <p:pic>
        <p:nvPicPr>
          <p:cNvPr id="12290" name="Picture 2" descr="Quadcopter - Wikipedia">
            <a:extLst>
              <a:ext uri="{FF2B5EF4-FFF2-40B4-BE49-F238E27FC236}">
                <a16:creationId xmlns:a16="http://schemas.microsoft.com/office/drawing/2014/main" id="{89ED0235-9815-47CD-A329-F68B8724B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569" y="0"/>
            <a:ext cx="10292862" cy="6861908"/>
          </a:xfrm>
          <a:prstGeom prst="rect">
            <a:avLst/>
          </a:prstGeom>
          <a:noFill/>
          <a:extLst>
            <a:ext uri="{909E8E84-426E-40DD-AFC4-6F175D3DCCD1}">
              <a14:hiddenFill xmlns:a14="http://schemas.microsoft.com/office/drawing/2010/main">
                <a:solidFill>
                  <a:srgbClr val="FFFFFF"/>
                </a:solidFill>
              </a14:hiddenFill>
            </a:ext>
          </a:extLst>
        </p:spPr>
      </p:pic>
      <p:sp>
        <p:nvSpPr>
          <p:cNvPr id="7" name="מציין מיקום תוכן 6">
            <a:extLst>
              <a:ext uri="{FF2B5EF4-FFF2-40B4-BE49-F238E27FC236}">
                <a16:creationId xmlns:a16="http://schemas.microsoft.com/office/drawing/2014/main" id="{AB9B0C46-F7A8-4296-A38F-EE07A5F59478}"/>
              </a:ext>
            </a:extLst>
          </p:cNvPr>
          <p:cNvSpPr>
            <a:spLocks noGrp="1"/>
          </p:cNvSpPr>
          <p:nvPr>
            <p:ph idx="1"/>
          </p:nvPr>
        </p:nvSpPr>
        <p:spPr/>
        <p:txBody>
          <a:bodyPr/>
          <a:lstStyle/>
          <a:p>
            <a:endParaRPr lang="he-IL" dirty="0"/>
          </a:p>
        </p:txBody>
      </p:sp>
    </p:spTree>
    <p:extLst>
      <p:ext uri="{BB962C8B-B14F-4D97-AF65-F5344CB8AC3E}">
        <p14:creationId xmlns:p14="http://schemas.microsoft.com/office/powerpoint/2010/main" val="3193665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C0F7E40-EEC2-4B09-A7C3-7EE49F3F1C91}"/>
              </a:ext>
            </a:extLst>
          </p:cNvPr>
          <p:cNvSpPr>
            <a:spLocks noGrp="1"/>
          </p:cNvSpPr>
          <p:nvPr>
            <p:ph type="title"/>
          </p:nvPr>
        </p:nvSpPr>
        <p:spPr/>
        <p:txBody>
          <a:bodyPr/>
          <a:lstStyle/>
          <a:p>
            <a:endParaRPr lang="he-IL" dirty="0"/>
          </a:p>
        </p:txBody>
      </p:sp>
      <p:sp>
        <p:nvSpPr>
          <p:cNvPr id="3" name="מציין מיקום תוכן 2">
            <a:extLst>
              <a:ext uri="{FF2B5EF4-FFF2-40B4-BE49-F238E27FC236}">
                <a16:creationId xmlns:a16="http://schemas.microsoft.com/office/drawing/2014/main" id="{EB92C6B2-FEA8-4331-AED3-C1513A0DD187}"/>
              </a:ext>
            </a:extLst>
          </p:cNvPr>
          <p:cNvSpPr>
            <a:spLocks noGrp="1"/>
          </p:cNvSpPr>
          <p:nvPr>
            <p:ph idx="1"/>
          </p:nvPr>
        </p:nvSpPr>
        <p:spPr/>
        <p:txBody>
          <a:bodyPr/>
          <a:lstStyle/>
          <a:p>
            <a:endParaRPr lang="he-IL" dirty="0"/>
          </a:p>
        </p:txBody>
      </p:sp>
      <p:pic>
        <p:nvPicPr>
          <p:cNvPr id="11268" name="Picture 4" descr="Sentinel-2A in Orbit: An Overview of the Features of the European Sentinel  Family | GIM International">
            <a:extLst>
              <a:ext uri="{FF2B5EF4-FFF2-40B4-BE49-F238E27FC236}">
                <a16:creationId xmlns:a16="http://schemas.microsoft.com/office/drawing/2014/main" id="{FA623C98-13DB-41C7-9CED-DBB30ACD7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0"/>
            <a:ext cx="11429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412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F341-D6BB-412E-817A-554E554DFEAC}"/>
              </a:ext>
            </a:extLst>
          </p:cNvPr>
          <p:cNvSpPr>
            <a:spLocks noGrp="1"/>
          </p:cNvSpPr>
          <p:nvPr>
            <p:ph type="title"/>
          </p:nvPr>
        </p:nvSpPr>
        <p:spPr/>
        <p:txBody>
          <a:bodyPr/>
          <a:lstStyle/>
          <a:p>
            <a:pPr algn="ctr"/>
            <a:r>
              <a:rPr lang="en-US" b="1" dirty="0"/>
              <a:t>NDSI - Normalized Difference Spectral Index</a:t>
            </a:r>
            <a:endParaRPr lang="he-IL"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A2D3A3-2BEC-4F03-98DC-9A70EACB31EB}"/>
                  </a:ext>
                </a:extLst>
              </p:cNvPr>
              <p:cNvSpPr txBox="1"/>
              <p:nvPr/>
            </p:nvSpPr>
            <p:spPr>
              <a:xfrm>
                <a:off x="838200" y="1913152"/>
                <a:ext cx="9863666" cy="13891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he-IL" sz="4400" i="0" smtClean="0">
                          <a:latin typeface="Cambria Math" panose="02040503050406030204" pitchFamily="18" charset="0"/>
                        </a:rPr>
                        <m:t>NDSI</m:t>
                      </m:r>
                      <m:r>
                        <a:rPr lang="he-IL" sz="4400" i="0">
                          <a:latin typeface="Cambria Math" panose="02040503050406030204" pitchFamily="18" charset="0"/>
                        </a:rPr>
                        <m:t>= </m:t>
                      </m:r>
                      <m:f>
                        <m:fPr>
                          <m:ctrlPr>
                            <a:rPr lang="he-IL" sz="4400" i="1">
                              <a:solidFill>
                                <a:srgbClr val="836967"/>
                              </a:solidFill>
                              <a:latin typeface="Cambria Math" panose="02040503050406030204" pitchFamily="18" charset="0"/>
                            </a:rPr>
                          </m:ctrlPr>
                        </m:fPr>
                        <m:num>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1</m:t>
                          </m:r>
                          <m:r>
                            <a:rPr lang="he-IL" sz="4400" i="0">
                              <a:latin typeface="Cambria Math" panose="02040503050406030204" pitchFamily="18" charset="0"/>
                            </a:rPr>
                            <m:t>−</m:t>
                          </m:r>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2</m:t>
                          </m:r>
                        </m:num>
                        <m:den>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1</m:t>
                          </m:r>
                          <m:r>
                            <a:rPr lang="he-IL" sz="4400" i="0">
                              <a:latin typeface="Cambria Math" panose="02040503050406030204" pitchFamily="18" charset="0"/>
                            </a:rPr>
                            <m:t>+</m:t>
                          </m:r>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2</m:t>
                          </m:r>
                        </m:den>
                      </m:f>
                    </m:oMath>
                  </m:oMathPara>
                </a14:m>
                <a:endParaRPr lang="he-IL" sz="2800" dirty="0"/>
              </a:p>
            </p:txBody>
          </p:sp>
        </mc:Choice>
        <mc:Fallback xmlns="">
          <p:sp>
            <p:nvSpPr>
              <p:cNvPr id="5" name="TextBox 4">
                <a:extLst>
                  <a:ext uri="{FF2B5EF4-FFF2-40B4-BE49-F238E27FC236}">
                    <a16:creationId xmlns:a16="http://schemas.microsoft.com/office/drawing/2014/main" id="{16A2D3A3-2BEC-4F03-98DC-9A70EACB31EB}"/>
                  </a:ext>
                </a:extLst>
              </p:cNvPr>
              <p:cNvSpPr txBox="1">
                <a:spLocks noRot="1" noChangeAspect="1" noMove="1" noResize="1" noEditPoints="1" noAdjustHandles="1" noChangeArrowheads="1" noChangeShapeType="1" noTextEdit="1"/>
              </p:cNvSpPr>
              <p:nvPr/>
            </p:nvSpPr>
            <p:spPr>
              <a:xfrm>
                <a:off x="838200" y="1913152"/>
                <a:ext cx="9863666" cy="1389163"/>
              </a:xfrm>
              <a:prstGeom prst="rect">
                <a:avLst/>
              </a:prstGeom>
              <a:blipFill>
                <a:blip r:embed="rId3"/>
                <a:stretch>
                  <a:fillRect/>
                </a:stretch>
              </a:blipFill>
            </p:spPr>
            <p:txBody>
              <a:bodyPr/>
              <a:lstStyle/>
              <a:p>
                <a:r>
                  <a:rPr lang="he-IL">
                    <a:noFill/>
                  </a:rPr>
                  <a:t> </a:t>
                </a:r>
              </a:p>
            </p:txBody>
          </p:sp>
        </mc:Fallback>
      </mc:AlternateContent>
      <p:pic>
        <p:nvPicPr>
          <p:cNvPr id="4100" name="Picture 4">
            <a:extLst>
              <a:ext uri="{FF2B5EF4-FFF2-40B4-BE49-F238E27FC236}">
                <a16:creationId xmlns:a16="http://schemas.microsoft.com/office/drawing/2014/main" id="{CCA8BF37-5D97-4428-9851-A16CFD9225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639" y="3645711"/>
            <a:ext cx="5668962" cy="3018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7459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13E468-6583-4400-A532-6DF87A5A6473}"/>
              </a:ext>
            </a:extLst>
          </p:cNvPr>
          <p:cNvSpPr>
            <a:spLocks noGrp="1"/>
          </p:cNvSpPr>
          <p:nvPr>
            <p:ph type="title"/>
          </p:nvPr>
        </p:nvSpPr>
        <p:spPr/>
        <p:txBody>
          <a:bodyPr/>
          <a:lstStyle/>
          <a:p>
            <a:endParaRPr lang="he-IL" dirty="0"/>
          </a:p>
        </p:txBody>
      </p:sp>
      <p:sp>
        <p:nvSpPr>
          <p:cNvPr id="3" name="מציין מיקום תוכן 2">
            <a:extLst>
              <a:ext uri="{FF2B5EF4-FFF2-40B4-BE49-F238E27FC236}">
                <a16:creationId xmlns:a16="http://schemas.microsoft.com/office/drawing/2014/main" id="{E89B4A25-09A4-42EA-A15F-D513512C0A6F}"/>
              </a:ext>
            </a:extLst>
          </p:cNvPr>
          <p:cNvSpPr>
            <a:spLocks noGrp="1"/>
          </p:cNvSpPr>
          <p:nvPr>
            <p:ph idx="1"/>
          </p:nvPr>
        </p:nvSpPr>
        <p:spPr/>
        <p:txBody>
          <a:bodyPr/>
          <a:lstStyle/>
          <a:p>
            <a:endParaRPr lang="he-IL" dirty="0"/>
          </a:p>
        </p:txBody>
      </p:sp>
      <p:pic>
        <p:nvPicPr>
          <p:cNvPr id="5" name="Picture 4" descr="Multispectral Parameter Explanation - Phenospex FAQ">
            <a:extLst>
              <a:ext uri="{FF2B5EF4-FFF2-40B4-BE49-F238E27FC236}">
                <a16:creationId xmlns:a16="http://schemas.microsoft.com/office/drawing/2014/main" id="{B5CC0E6E-0495-4AC9-9F35-5CEC9BEB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71" y="0"/>
            <a:ext cx="7563729" cy="682626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hat's the matter with NDVI? You are! | PlanetWatchers">
            <a:extLst>
              <a:ext uri="{FF2B5EF4-FFF2-40B4-BE49-F238E27FC236}">
                <a16:creationId xmlns:a16="http://schemas.microsoft.com/office/drawing/2014/main" id="{9412BAE3-C673-4707-966B-2B64B9A2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 y="481387"/>
            <a:ext cx="4628270" cy="1897591"/>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EFE96231-75F8-4D9B-9593-3FEB60CF4570}"/>
              </a:ext>
            </a:extLst>
          </p:cNvPr>
          <p:cNvSpPr txBox="1"/>
          <p:nvPr/>
        </p:nvSpPr>
        <p:spPr>
          <a:xfrm>
            <a:off x="8021909" y="2029608"/>
            <a:ext cx="918521" cy="646331"/>
          </a:xfrm>
          <a:prstGeom prst="rect">
            <a:avLst/>
          </a:prstGeom>
          <a:noFill/>
        </p:spPr>
        <p:txBody>
          <a:bodyPr wrap="none" rtlCol="1">
            <a:spAutoFit/>
          </a:bodyPr>
          <a:lstStyle/>
          <a:p>
            <a:r>
              <a:rPr lang="en-US" sz="3600" b="1" dirty="0">
                <a:solidFill>
                  <a:srgbClr val="FF0000"/>
                </a:solidFill>
              </a:rPr>
              <a:t>Red</a:t>
            </a:r>
            <a:endParaRPr lang="he-IL" b="1" dirty="0">
              <a:solidFill>
                <a:srgbClr val="FF0000"/>
              </a:solidFill>
            </a:endParaRPr>
          </a:p>
        </p:txBody>
      </p:sp>
      <p:sp>
        <p:nvSpPr>
          <p:cNvPr id="8" name="תיבת טקסט 7">
            <a:extLst>
              <a:ext uri="{FF2B5EF4-FFF2-40B4-BE49-F238E27FC236}">
                <a16:creationId xmlns:a16="http://schemas.microsoft.com/office/drawing/2014/main" id="{45A6AEBE-8181-4BAB-9F79-71E788019054}"/>
              </a:ext>
            </a:extLst>
          </p:cNvPr>
          <p:cNvSpPr txBox="1"/>
          <p:nvPr/>
        </p:nvSpPr>
        <p:spPr>
          <a:xfrm>
            <a:off x="10204020" y="2055813"/>
            <a:ext cx="872355" cy="646331"/>
          </a:xfrm>
          <a:prstGeom prst="rect">
            <a:avLst/>
          </a:prstGeom>
          <a:noFill/>
        </p:spPr>
        <p:txBody>
          <a:bodyPr wrap="none" rtlCol="1">
            <a:spAutoFit/>
          </a:bodyPr>
          <a:lstStyle/>
          <a:p>
            <a:r>
              <a:rPr lang="en-US" sz="3600" b="1" dirty="0">
                <a:solidFill>
                  <a:srgbClr val="FF0000"/>
                </a:solidFill>
              </a:rPr>
              <a:t>NIR</a:t>
            </a:r>
            <a:endParaRPr lang="he-IL" b="1" dirty="0">
              <a:solidFill>
                <a:srgbClr val="FF0000"/>
              </a:solidFill>
            </a:endParaRPr>
          </a:p>
        </p:txBody>
      </p:sp>
    </p:spTree>
    <p:extLst>
      <p:ext uri="{BB962C8B-B14F-4D97-AF65-F5344CB8AC3E}">
        <p14:creationId xmlns:p14="http://schemas.microsoft.com/office/powerpoint/2010/main" val="292996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13E468-6583-4400-A532-6DF87A5A6473}"/>
              </a:ext>
            </a:extLst>
          </p:cNvPr>
          <p:cNvSpPr>
            <a:spLocks noGrp="1"/>
          </p:cNvSpPr>
          <p:nvPr>
            <p:ph type="title"/>
          </p:nvPr>
        </p:nvSpPr>
        <p:spPr/>
        <p:txBody>
          <a:bodyPr/>
          <a:lstStyle/>
          <a:p>
            <a:endParaRPr lang="he-IL" dirty="0"/>
          </a:p>
        </p:txBody>
      </p:sp>
      <p:sp>
        <p:nvSpPr>
          <p:cNvPr id="3" name="מציין מיקום תוכן 2">
            <a:extLst>
              <a:ext uri="{FF2B5EF4-FFF2-40B4-BE49-F238E27FC236}">
                <a16:creationId xmlns:a16="http://schemas.microsoft.com/office/drawing/2014/main" id="{E89B4A25-09A4-42EA-A15F-D513512C0A6F}"/>
              </a:ext>
            </a:extLst>
          </p:cNvPr>
          <p:cNvSpPr>
            <a:spLocks noGrp="1"/>
          </p:cNvSpPr>
          <p:nvPr>
            <p:ph idx="1"/>
          </p:nvPr>
        </p:nvSpPr>
        <p:spPr/>
        <p:txBody>
          <a:bodyPr/>
          <a:lstStyle/>
          <a:p>
            <a:endParaRPr lang="he-IL" dirty="0"/>
          </a:p>
        </p:txBody>
      </p:sp>
      <p:pic>
        <p:nvPicPr>
          <p:cNvPr id="5" name="Picture 4" descr="Multispectral Parameter Explanation - Phenospex FAQ">
            <a:extLst>
              <a:ext uri="{FF2B5EF4-FFF2-40B4-BE49-F238E27FC236}">
                <a16:creationId xmlns:a16="http://schemas.microsoft.com/office/drawing/2014/main" id="{B5CC0E6E-0495-4AC9-9F35-5CEC9BEB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71" y="0"/>
            <a:ext cx="7563729" cy="682626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hat's the matter with NDVI? You are! | PlanetWatchers">
            <a:extLst>
              <a:ext uri="{FF2B5EF4-FFF2-40B4-BE49-F238E27FC236}">
                <a16:creationId xmlns:a16="http://schemas.microsoft.com/office/drawing/2014/main" id="{9412BAE3-C673-4707-966B-2B64B9A2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 y="481387"/>
            <a:ext cx="4628270" cy="1897591"/>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EFE96231-75F8-4D9B-9593-3FEB60CF4570}"/>
              </a:ext>
            </a:extLst>
          </p:cNvPr>
          <p:cNvSpPr txBox="1"/>
          <p:nvPr/>
        </p:nvSpPr>
        <p:spPr>
          <a:xfrm>
            <a:off x="8021909" y="2029608"/>
            <a:ext cx="918521" cy="646331"/>
          </a:xfrm>
          <a:prstGeom prst="rect">
            <a:avLst/>
          </a:prstGeom>
          <a:noFill/>
        </p:spPr>
        <p:txBody>
          <a:bodyPr wrap="none" rtlCol="1">
            <a:spAutoFit/>
          </a:bodyPr>
          <a:lstStyle/>
          <a:p>
            <a:r>
              <a:rPr lang="en-US" sz="3600" b="1" dirty="0">
                <a:solidFill>
                  <a:srgbClr val="FF0000"/>
                </a:solidFill>
              </a:rPr>
              <a:t>Red</a:t>
            </a:r>
            <a:endParaRPr lang="he-IL" b="1" dirty="0">
              <a:solidFill>
                <a:srgbClr val="FF0000"/>
              </a:solidFill>
            </a:endParaRPr>
          </a:p>
        </p:txBody>
      </p:sp>
      <p:sp>
        <p:nvSpPr>
          <p:cNvPr id="8" name="תיבת טקסט 7">
            <a:extLst>
              <a:ext uri="{FF2B5EF4-FFF2-40B4-BE49-F238E27FC236}">
                <a16:creationId xmlns:a16="http://schemas.microsoft.com/office/drawing/2014/main" id="{45A6AEBE-8181-4BAB-9F79-71E788019054}"/>
              </a:ext>
            </a:extLst>
          </p:cNvPr>
          <p:cNvSpPr txBox="1"/>
          <p:nvPr/>
        </p:nvSpPr>
        <p:spPr>
          <a:xfrm>
            <a:off x="10204020" y="2055813"/>
            <a:ext cx="872355" cy="646331"/>
          </a:xfrm>
          <a:prstGeom prst="rect">
            <a:avLst/>
          </a:prstGeom>
          <a:noFill/>
        </p:spPr>
        <p:txBody>
          <a:bodyPr wrap="none" rtlCol="1">
            <a:spAutoFit/>
          </a:bodyPr>
          <a:lstStyle/>
          <a:p>
            <a:r>
              <a:rPr lang="en-US" sz="3600" b="1" dirty="0">
                <a:solidFill>
                  <a:srgbClr val="FF0000"/>
                </a:solidFill>
              </a:rPr>
              <a:t>NIR</a:t>
            </a:r>
            <a:endParaRPr lang="he-IL" b="1" dirty="0">
              <a:solidFill>
                <a:srgbClr val="FF0000"/>
              </a:solidFill>
            </a:endParaRPr>
          </a:p>
        </p:txBody>
      </p:sp>
      <p:cxnSp>
        <p:nvCxnSpPr>
          <p:cNvPr id="11" name="מחבר חץ ישר 10">
            <a:extLst>
              <a:ext uri="{FF2B5EF4-FFF2-40B4-BE49-F238E27FC236}">
                <a16:creationId xmlns:a16="http://schemas.microsoft.com/office/drawing/2014/main" id="{EC1E728B-456D-455A-9373-B83E711092F9}"/>
              </a:ext>
            </a:extLst>
          </p:cNvPr>
          <p:cNvCxnSpPr>
            <a:cxnSpLocks/>
          </p:cNvCxnSpPr>
          <p:nvPr/>
        </p:nvCxnSpPr>
        <p:spPr>
          <a:xfrm flipH="1">
            <a:off x="5472332" y="1277815"/>
            <a:ext cx="6543110" cy="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2D447D7A-CD17-4AC0-AF8C-53D234CAD601}"/>
                  </a:ext>
                </a:extLst>
              </p:cNvPr>
              <p:cNvSpPr txBox="1"/>
              <p:nvPr/>
            </p:nvSpPr>
            <p:spPr>
              <a:xfrm>
                <a:off x="236184" y="2675939"/>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93</m:t>
                          </m:r>
                          <m:r>
                            <a:rPr lang="en-US" sz="3200" b="0" i="1" smtClean="0">
                              <a:latin typeface="Cambria Math" panose="02040503050406030204" pitchFamily="18" charset="0"/>
                            </a:rPr>
                            <m:t>−</m:t>
                          </m:r>
                        </m:num>
                        <m:den>
                          <m:r>
                            <a:rPr lang="en-US" sz="3200" b="0" i="1" smtClean="0">
                              <a:latin typeface="Cambria Math" panose="02040503050406030204" pitchFamily="18" charset="0"/>
                            </a:rPr>
                            <m:t>93</m:t>
                          </m:r>
                          <m:r>
                            <a:rPr lang="en-US" sz="3200" b="0" i="1" smtClean="0">
                              <a:latin typeface="Cambria Math" panose="02040503050406030204" pitchFamily="18" charset="0"/>
                            </a:rPr>
                            <m:t>+</m:t>
                          </m:r>
                        </m:den>
                      </m:f>
                    </m:oMath>
                  </m:oMathPara>
                </a14:m>
                <a:endParaRPr lang="he-IL" sz="3200" dirty="0"/>
              </a:p>
            </p:txBody>
          </p:sp>
        </mc:Choice>
        <mc:Fallback xmlns="">
          <p:sp>
            <p:nvSpPr>
              <p:cNvPr id="15" name="תיבת טקסט 14">
                <a:extLst>
                  <a:ext uri="{FF2B5EF4-FFF2-40B4-BE49-F238E27FC236}">
                    <a16:creationId xmlns:a16="http://schemas.microsoft.com/office/drawing/2014/main" id="{2D447D7A-CD17-4AC0-AF8C-53D234CAD601}"/>
                  </a:ext>
                </a:extLst>
              </p:cNvPr>
              <p:cNvSpPr txBox="1">
                <a:spLocks noRot="1" noChangeAspect="1" noMove="1" noResize="1" noEditPoints="1" noAdjustHandles="1" noChangeArrowheads="1" noChangeShapeType="1" noTextEdit="1"/>
              </p:cNvSpPr>
              <p:nvPr/>
            </p:nvSpPr>
            <p:spPr>
              <a:xfrm>
                <a:off x="236184" y="2675939"/>
                <a:ext cx="113814" cy="933397"/>
              </a:xfrm>
              <a:prstGeom prst="rect">
                <a:avLst/>
              </a:prstGeom>
              <a:blipFill>
                <a:blip r:embed="rId5"/>
                <a:stretch>
                  <a:fillRect r="-2144444"/>
                </a:stretch>
              </a:blipFill>
            </p:spPr>
            <p:txBody>
              <a:bodyPr/>
              <a:lstStyle/>
              <a:p>
                <a:r>
                  <a:rPr lang="he-IL">
                    <a:noFill/>
                  </a:rPr>
                  <a:t> </a:t>
                </a:r>
              </a:p>
            </p:txBody>
          </p:sp>
        </mc:Fallback>
      </mc:AlternateContent>
    </p:spTree>
    <p:extLst>
      <p:ext uri="{BB962C8B-B14F-4D97-AF65-F5344CB8AC3E}">
        <p14:creationId xmlns:p14="http://schemas.microsoft.com/office/powerpoint/2010/main" val="2988131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13E468-6583-4400-A532-6DF87A5A6473}"/>
              </a:ext>
            </a:extLst>
          </p:cNvPr>
          <p:cNvSpPr>
            <a:spLocks noGrp="1"/>
          </p:cNvSpPr>
          <p:nvPr>
            <p:ph type="title"/>
          </p:nvPr>
        </p:nvSpPr>
        <p:spPr/>
        <p:txBody>
          <a:bodyPr/>
          <a:lstStyle/>
          <a:p>
            <a:endParaRPr lang="he-IL" dirty="0"/>
          </a:p>
        </p:txBody>
      </p:sp>
      <p:pic>
        <p:nvPicPr>
          <p:cNvPr id="5" name="Picture 4" descr="Multispectral Parameter Explanation - Phenospex FAQ">
            <a:extLst>
              <a:ext uri="{FF2B5EF4-FFF2-40B4-BE49-F238E27FC236}">
                <a16:creationId xmlns:a16="http://schemas.microsoft.com/office/drawing/2014/main" id="{B5CC0E6E-0495-4AC9-9F35-5CEC9BEB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71" y="0"/>
            <a:ext cx="7563729" cy="682626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hat's the matter with NDVI? You are! | PlanetWatchers">
            <a:extLst>
              <a:ext uri="{FF2B5EF4-FFF2-40B4-BE49-F238E27FC236}">
                <a16:creationId xmlns:a16="http://schemas.microsoft.com/office/drawing/2014/main" id="{9412BAE3-C673-4707-966B-2B64B9A2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 y="481387"/>
            <a:ext cx="4628270" cy="1897591"/>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EFE96231-75F8-4D9B-9593-3FEB60CF4570}"/>
              </a:ext>
            </a:extLst>
          </p:cNvPr>
          <p:cNvSpPr txBox="1"/>
          <p:nvPr/>
        </p:nvSpPr>
        <p:spPr>
          <a:xfrm>
            <a:off x="8021909" y="2029608"/>
            <a:ext cx="918521" cy="646331"/>
          </a:xfrm>
          <a:prstGeom prst="rect">
            <a:avLst/>
          </a:prstGeom>
          <a:noFill/>
        </p:spPr>
        <p:txBody>
          <a:bodyPr wrap="none" rtlCol="1">
            <a:spAutoFit/>
          </a:bodyPr>
          <a:lstStyle/>
          <a:p>
            <a:r>
              <a:rPr lang="en-US" sz="3600" b="1" dirty="0">
                <a:solidFill>
                  <a:srgbClr val="FF0000"/>
                </a:solidFill>
              </a:rPr>
              <a:t>Red</a:t>
            </a:r>
            <a:endParaRPr lang="he-IL" b="1" dirty="0">
              <a:solidFill>
                <a:srgbClr val="FF0000"/>
              </a:solidFill>
            </a:endParaRPr>
          </a:p>
        </p:txBody>
      </p:sp>
      <p:sp>
        <p:nvSpPr>
          <p:cNvPr id="8" name="תיבת טקסט 7">
            <a:extLst>
              <a:ext uri="{FF2B5EF4-FFF2-40B4-BE49-F238E27FC236}">
                <a16:creationId xmlns:a16="http://schemas.microsoft.com/office/drawing/2014/main" id="{45A6AEBE-8181-4BAB-9F79-71E788019054}"/>
              </a:ext>
            </a:extLst>
          </p:cNvPr>
          <p:cNvSpPr txBox="1"/>
          <p:nvPr/>
        </p:nvSpPr>
        <p:spPr>
          <a:xfrm>
            <a:off x="10204020" y="2055813"/>
            <a:ext cx="872355" cy="646331"/>
          </a:xfrm>
          <a:prstGeom prst="rect">
            <a:avLst/>
          </a:prstGeom>
          <a:noFill/>
        </p:spPr>
        <p:txBody>
          <a:bodyPr wrap="none" rtlCol="1">
            <a:spAutoFit/>
          </a:bodyPr>
          <a:lstStyle/>
          <a:p>
            <a:r>
              <a:rPr lang="en-US" sz="3600" b="1" dirty="0">
                <a:solidFill>
                  <a:srgbClr val="FF0000"/>
                </a:solidFill>
              </a:rPr>
              <a:t>NIR</a:t>
            </a:r>
            <a:endParaRPr lang="he-IL" b="1" dirty="0">
              <a:solidFill>
                <a:srgbClr val="FF0000"/>
              </a:solidFill>
            </a:endParaRPr>
          </a:p>
        </p:txBody>
      </p:sp>
      <p:cxnSp>
        <p:nvCxnSpPr>
          <p:cNvPr id="7" name="מחבר חץ ישר 6">
            <a:extLst>
              <a:ext uri="{FF2B5EF4-FFF2-40B4-BE49-F238E27FC236}">
                <a16:creationId xmlns:a16="http://schemas.microsoft.com/office/drawing/2014/main" id="{F0172317-06E9-4D9A-B3EE-DA271243C2DD}"/>
              </a:ext>
            </a:extLst>
          </p:cNvPr>
          <p:cNvCxnSpPr>
            <a:cxnSpLocks/>
            <a:stCxn id="13" idx="2"/>
          </p:cNvCxnSpPr>
          <p:nvPr/>
        </p:nvCxnSpPr>
        <p:spPr>
          <a:xfrm flipH="1" flipV="1">
            <a:off x="5472333" y="5637723"/>
            <a:ext cx="3149914" cy="2389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מחבר חץ ישר 10">
            <a:extLst>
              <a:ext uri="{FF2B5EF4-FFF2-40B4-BE49-F238E27FC236}">
                <a16:creationId xmlns:a16="http://schemas.microsoft.com/office/drawing/2014/main" id="{EC1E728B-456D-455A-9373-B83E711092F9}"/>
              </a:ext>
            </a:extLst>
          </p:cNvPr>
          <p:cNvCxnSpPr>
            <a:cxnSpLocks/>
          </p:cNvCxnSpPr>
          <p:nvPr/>
        </p:nvCxnSpPr>
        <p:spPr>
          <a:xfrm flipH="1">
            <a:off x="5472332" y="1277815"/>
            <a:ext cx="5043268" cy="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08577894-9D53-4AB2-A710-978D21B914C3}"/>
                  </a:ext>
                </a:extLst>
              </p:cNvPr>
              <p:cNvSpPr txBox="1"/>
              <p:nvPr/>
            </p:nvSpPr>
            <p:spPr>
              <a:xfrm>
                <a:off x="236184" y="2675939"/>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num>
                        <m:den>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den>
                      </m:f>
                      <m:r>
                        <a:rPr lang="en-US" sz="3200" b="0" i="1" smtClean="0">
                          <a:latin typeface="Cambria Math" panose="02040503050406030204" pitchFamily="18" charset="0"/>
                        </a:rPr>
                        <m:t>=</m:t>
                      </m:r>
                      <m:r>
                        <a:rPr lang="en-US" sz="3200" b="0" i="1" smtClean="0">
                          <a:latin typeface="Cambria Math" panose="02040503050406030204" pitchFamily="18" charset="0"/>
                        </a:rPr>
                        <m:t>0</m:t>
                      </m:r>
                      <m:r>
                        <a:rPr lang="en-US" sz="3200" b="0" i="1" smtClean="0">
                          <a:latin typeface="Cambria Math" panose="02040503050406030204" pitchFamily="18" charset="0"/>
                        </a:rPr>
                        <m:t>.</m:t>
                      </m:r>
                      <m:r>
                        <a:rPr lang="en-US" sz="3200" b="0" i="1" smtClean="0">
                          <a:latin typeface="Cambria Math" panose="02040503050406030204" pitchFamily="18" charset="0"/>
                        </a:rPr>
                        <m:t>86</m:t>
                      </m:r>
                    </m:oMath>
                  </m:oMathPara>
                </a14:m>
                <a:endParaRPr lang="he-IL" sz="3200" dirty="0"/>
              </a:p>
            </p:txBody>
          </p:sp>
        </mc:Choice>
        <mc:Fallback xmlns="">
          <p:sp>
            <p:nvSpPr>
              <p:cNvPr id="12" name="תיבת טקסט 11">
                <a:extLst>
                  <a:ext uri="{FF2B5EF4-FFF2-40B4-BE49-F238E27FC236}">
                    <a16:creationId xmlns:a16="http://schemas.microsoft.com/office/drawing/2014/main" id="{08577894-9D53-4AB2-A710-978D21B914C3}"/>
                  </a:ext>
                </a:extLst>
              </p:cNvPr>
              <p:cNvSpPr txBox="1">
                <a:spLocks noRot="1" noChangeAspect="1" noMove="1" noResize="1" noEditPoints="1" noAdjustHandles="1" noChangeArrowheads="1" noChangeShapeType="1" noTextEdit="1"/>
              </p:cNvSpPr>
              <p:nvPr/>
            </p:nvSpPr>
            <p:spPr>
              <a:xfrm>
                <a:off x="236184" y="2675939"/>
                <a:ext cx="113814" cy="933397"/>
              </a:xfrm>
              <a:prstGeom prst="rect">
                <a:avLst/>
              </a:prstGeom>
              <a:blipFill>
                <a:blip r:embed="rId5"/>
                <a:stretch>
                  <a:fillRect r="-3594444"/>
                </a:stretch>
              </a:blipFill>
            </p:spPr>
            <p:txBody>
              <a:bodyPr/>
              <a:lstStyle/>
              <a:p>
                <a:r>
                  <a:rPr lang="he-IL">
                    <a:noFill/>
                  </a:rPr>
                  <a:t> </a:t>
                </a:r>
              </a:p>
            </p:txBody>
          </p:sp>
        </mc:Fallback>
      </mc:AlternateContent>
      <p:sp>
        <p:nvSpPr>
          <p:cNvPr id="6" name="Oval 5">
            <a:extLst>
              <a:ext uri="{FF2B5EF4-FFF2-40B4-BE49-F238E27FC236}">
                <a16:creationId xmlns:a16="http://schemas.microsoft.com/office/drawing/2014/main" id="{21D9579B-3684-43C8-A25F-544254FF8E6F}"/>
              </a:ext>
            </a:extLst>
          </p:cNvPr>
          <p:cNvSpPr/>
          <p:nvPr/>
        </p:nvSpPr>
        <p:spPr>
          <a:xfrm>
            <a:off x="10404389" y="1186249"/>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Oval 12">
            <a:extLst>
              <a:ext uri="{FF2B5EF4-FFF2-40B4-BE49-F238E27FC236}">
                <a16:creationId xmlns:a16="http://schemas.microsoft.com/office/drawing/2014/main" id="{C21A2965-D08E-4EA9-AF77-3348D5C205ED}"/>
              </a:ext>
            </a:extLst>
          </p:cNvPr>
          <p:cNvSpPr/>
          <p:nvPr/>
        </p:nvSpPr>
        <p:spPr>
          <a:xfrm>
            <a:off x="8622247" y="5556580"/>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907127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13E468-6583-4400-A532-6DF87A5A6473}"/>
              </a:ext>
            </a:extLst>
          </p:cNvPr>
          <p:cNvSpPr>
            <a:spLocks noGrp="1"/>
          </p:cNvSpPr>
          <p:nvPr>
            <p:ph type="title"/>
          </p:nvPr>
        </p:nvSpPr>
        <p:spPr/>
        <p:txBody>
          <a:bodyPr/>
          <a:lstStyle/>
          <a:p>
            <a:endParaRPr lang="he-IL" dirty="0"/>
          </a:p>
        </p:txBody>
      </p:sp>
      <p:pic>
        <p:nvPicPr>
          <p:cNvPr id="5" name="Picture 4" descr="Multispectral Parameter Explanation - Phenospex FAQ">
            <a:extLst>
              <a:ext uri="{FF2B5EF4-FFF2-40B4-BE49-F238E27FC236}">
                <a16:creationId xmlns:a16="http://schemas.microsoft.com/office/drawing/2014/main" id="{B5CC0E6E-0495-4AC9-9F35-5CEC9BEB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71" y="0"/>
            <a:ext cx="7563729" cy="682626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hat's the matter with NDVI? You are! | PlanetWatchers">
            <a:extLst>
              <a:ext uri="{FF2B5EF4-FFF2-40B4-BE49-F238E27FC236}">
                <a16:creationId xmlns:a16="http://schemas.microsoft.com/office/drawing/2014/main" id="{9412BAE3-C673-4707-966B-2B64B9A2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 y="481387"/>
            <a:ext cx="4628270" cy="1897591"/>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EFE96231-75F8-4D9B-9593-3FEB60CF4570}"/>
              </a:ext>
            </a:extLst>
          </p:cNvPr>
          <p:cNvSpPr txBox="1"/>
          <p:nvPr/>
        </p:nvSpPr>
        <p:spPr>
          <a:xfrm>
            <a:off x="8021909" y="2029608"/>
            <a:ext cx="918521" cy="646331"/>
          </a:xfrm>
          <a:prstGeom prst="rect">
            <a:avLst/>
          </a:prstGeom>
          <a:noFill/>
        </p:spPr>
        <p:txBody>
          <a:bodyPr wrap="none" rtlCol="1">
            <a:spAutoFit/>
          </a:bodyPr>
          <a:lstStyle/>
          <a:p>
            <a:r>
              <a:rPr lang="en-US" sz="3600" b="1" dirty="0">
                <a:solidFill>
                  <a:srgbClr val="FF0000"/>
                </a:solidFill>
              </a:rPr>
              <a:t>Red</a:t>
            </a:r>
            <a:endParaRPr lang="he-IL" b="1" dirty="0">
              <a:solidFill>
                <a:srgbClr val="FF0000"/>
              </a:solidFill>
            </a:endParaRPr>
          </a:p>
        </p:txBody>
      </p:sp>
      <p:sp>
        <p:nvSpPr>
          <p:cNvPr id="8" name="תיבת טקסט 7">
            <a:extLst>
              <a:ext uri="{FF2B5EF4-FFF2-40B4-BE49-F238E27FC236}">
                <a16:creationId xmlns:a16="http://schemas.microsoft.com/office/drawing/2014/main" id="{45A6AEBE-8181-4BAB-9F79-71E788019054}"/>
              </a:ext>
            </a:extLst>
          </p:cNvPr>
          <p:cNvSpPr txBox="1"/>
          <p:nvPr/>
        </p:nvSpPr>
        <p:spPr>
          <a:xfrm>
            <a:off x="10204020" y="2055813"/>
            <a:ext cx="872355" cy="646331"/>
          </a:xfrm>
          <a:prstGeom prst="rect">
            <a:avLst/>
          </a:prstGeom>
          <a:noFill/>
        </p:spPr>
        <p:txBody>
          <a:bodyPr wrap="none" rtlCol="1">
            <a:spAutoFit/>
          </a:bodyPr>
          <a:lstStyle/>
          <a:p>
            <a:r>
              <a:rPr lang="en-US" sz="3600" b="1" dirty="0">
                <a:solidFill>
                  <a:srgbClr val="FF0000"/>
                </a:solidFill>
              </a:rPr>
              <a:t>NIR</a:t>
            </a:r>
            <a:endParaRPr lang="he-IL" b="1" dirty="0">
              <a:solidFill>
                <a:srgbClr val="FF0000"/>
              </a:solidFill>
            </a:endParaRPr>
          </a:p>
        </p:txBody>
      </p: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08577894-9D53-4AB2-A710-978D21B914C3}"/>
                  </a:ext>
                </a:extLst>
              </p:cNvPr>
              <p:cNvSpPr txBox="1"/>
              <p:nvPr/>
            </p:nvSpPr>
            <p:spPr>
              <a:xfrm>
                <a:off x="236184" y="2675939"/>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num>
                        <m:den>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den>
                      </m:f>
                      <m:r>
                        <a:rPr lang="en-US" sz="3200" b="0" i="1" smtClean="0">
                          <a:latin typeface="Cambria Math" panose="02040503050406030204" pitchFamily="18" charset="0"/>
                        </a:rPr>
                        <m:t>=</m:t>
                      </m:r>
                      <m:r>
                        <a:rPr lang="en-US" sz="3200" b="0" i="1" smtClean="0">
                          <a:latin typeface="Cambria Math" panose="02040503050406030204" pitchFamily="18" charset="0"/>
                        </a:rPr>
                        <m:t>0</m:t>
                      </m:r>
                      <m:r>
                        <a:rPr lang="en-US" sz="3200" b="0" i="1" smtClean="0">
                          <a:latin typeface="Cambria Math" panose="02040503050406030204" pitchFamily="18" charset="0"/>
                        </a:rPr>
                        <m:t>.</m:t>
                      </m:r>
                      <m:r>
                        <a:rPr lang="en-US" sz="3200" b="0" i="1" smtClean="0">
                          <a:latin typeface="Cambria Math" panose="02040503050406030204" pitchFamily="18" charset="0"/>
                        </a:rPr>
                        <m:t>86</m:t>
                      </m:r>
                    </m:oMath>
                  </m:oMathPara>
                </a14:m>
                <a:endParaRPr lang="he-IL" sz="3200" dirty="0"/>
              </a:p>
            </p:txBody>
          </p:sp>
        </mc:Choice>
        <mc:Fallback xmlns="">
          <p:sp>
            <p:nvSpPr>
              <p:cNvPr id="12" name="תיבת טקסט 11">
                <a:extLst>
                  <a:ext uri="{FF2B5EF4-FFF2-40B4-BE49-F238E27FC236}">
                    <a16:creationId xmlns:a16="http://schemas.microsoft.com/office/drawing/2014/main" id="{08577894-9D53-4AB2-A710-978D21B914C3}"/>
                  </a:ext>
                </a:extLst>
              </p:cNvPr>
              <p:cNvSpPr txBox="1">
                <a:spLocks noRot="1" noChangeAspect="1" noMove="1" noResize="1" noEditPoints="1" noAdjustHandles="1" noChangeArrowheads="1" noChangeShapeType="1" noTextEdit="1"/>
              </p:cNvSpPr>
              <p:nvPr/>
            </p:nvSpPr>
            <p:spPr>
              <a:xfrm>
                <a:off x="236184" y="2675939"/>
                <a:ext cx="113814" cy="933397"/>
              </a:xfrm>
              <a:prstGeom prst="rect">
                <a:avLst/>
              </a:prstGeom>
              <a:blipFill>
                <a:blip r:embed="rId5"/>
                <a:stretch>
                  <a:fillRect r="-3594444"/>
                </a:stretch>
              </a:blipFill>
            </p:spPr>
            <p:txBody>
              <a:bodyPr/>
              <a:lstStyle/>
              <a:p>
                <a:r>
                  <a:rPr lang="he-IL">
                    <a:noFill/>
                  </a:rPr>
                  <a:t> </a:t>
                </a:r>
              </a:p>
            </p:txBody>
          </p:sp>
        </mc:Fallback>
      </mc:AlternateContent>
      <p:cxnSp>
        <p:nvCxnSpPr>
          <p:cNvPr id="13" name="מחבר חץ ישר 12">
            <a:extLst>
              <a:ext uri="{FF2B5EF4-FFF2-40B4-BE49-F238E27FC236}">
                <a16:creationId xmlns:a16="http://schemas.microsoft.com/office/drawing/2014/main" id="{60E5A0CB-C9B6-4183-93AB-0C9B9C2BFCAB}"/>
              </a:ext>
            </a:extLst>
          </p:cNvPr>
          <p:cNvCxnSpPr>
            <a:cxnSpLocks/>
          </p:cNvCxnSpPr>
          <p:nvPr/>
        </p:nvCxnSpPr>
        <p:spPr>
          <a:xfrm flipH="1">
            <a:off x="5472332" y="3621693"/>
            <a:ext cx="504326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7D7B1F69-0585-4AAC-8140-4804003AB870}"/>
                  </a:ext>
                </a:extLst>
              </p:cNvPr>
              <p:cNvSpPr txBox="1"/>
              <p:nvPr/>
            </p:nvSpPr>
            <p:spPr>
              <a:xfrm>
                <a:off x="179277" y="4375785"/>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46</m:t>
                          </m:r>
                          <m:r>
                            <a:rPr lang="en-US" sz="3200" b="0" i="1" smtClean="0">
                              <a:latin typeface="Cambria Math" panose="02040503050406030204" pitchFamily="18" charset="0"/>
                            </a:rPr>
                            <m:t>−</m:t>
                          </m:r>
                        </m:num>
                        <m:den>
                          <m:r>
                            <a:rPr lang="en-US" sz="3200" b="0" i="1" smtClean="0">
                              <a:latin typeface="Cambria Math" panose="02040503050406030204" pitchFamily="18" charset="0"/>
                            </a:rPr>
                            <m:t>46</m:t>
                          </m:r>
                          <m:r>
                            <a:rPr lang="en-US" sz="3200" b="0" i="1" smtClean="0">
                              <a:latin typeface="Cambria Math" panose="02040503050406030204" pitchFamily="18" charset="0"/>
                            </a:rPr>
                            <m:t>+</m:t>
                          </m:r>
                        </m:den>
                      </m:f>
                    </m:oMath>
                  </m:oMathPara>
                </a14:m>
                <a:endParaRPr lang="he-IL" sz="3200" dirty="0"/>
              </a:p>
            </p:txBody>
          </p:sp>
        </mc:Choice>
        <mc:Fallback xmlns="">
          <p:sp>
            <p:nvSpPr>
              <p:cNvPr id="14" name="תיבת טקסט 13">
                <a:extLst>
                  <a:ext uri="{FF2B5EF4-FFF2-40B4-BE49-F238E27FC236}">
                    <a16:creationId xmlns:a16="http://schemas.microsoft.com/office/drawing/2014/main" id="{7D7B1F69-0585-4AAC-8140-4804003AB870}"/>
                  </a:ext>
                </a:extLst>
              </p:cNvPr>
              <p:cNvSpPr txBox="1">
                <a:spLocks noRot="1" noChangeAspect="1" noMove="1" noResize="1" noEditPoints="1" noAdjustHandles="1" noChangeArrowheads="1" noChangeShapeType="1" noTextEdit="1"/>
              </p:cNvSpPr>
              <p:nvPr/>
            </p:nvSpPr>
            <p:spPr>
              <a:xfrm>
                <a:off x="179277" y="4375785"/>
                <a:ext cx="113814" cy="933397"/>
              </a:xfrm>
              <a:prstGeom prst="rect">
                <a:avLst/>
              </a:prstGeom>
              <a:blipFill>
                <a:blip r:embed="rId6"/>
                <a:stretch>
                  <a:fillRect r="-2031579"/>
                </a:stretch>
              </a:blipFill>
            </p:spPr>
            <p:txBody>
              <a:bodyPr/>
              <a:lstStyle/>
              <a:p>
                <a:r>
                  <a:rPr lang="he-IL">
                    <a:noFill/>
                  </a:rPr>
                  <a:t> </a:t>
                </a:r>
              </a:p>
            </p:txBody>
          </p:sp>
        </mc:Fallback>
      </mc:AlternateContent>
      <p:cxnSp>
        <p:nvCxnSpPr>
          <p:cNvPr id="15" name="מחבר חץ ישר 6">
            <a:extLst>
              <a:ext uri="{FF2B5EF4-FFF2-40B4-BE49-F238E27FC236}">
                <a16:creationId xmlns:a16="http://schemas.microsoft.com/office/drawing/2014/main" id="{FC48FD53-78B2-480D-A0D0-5B193DE308A5}"/>
              </a:ext>
            </a:extLst>
          </p:cNvPr>
          <p:cNvCxnSpPr>
            <a:cxnSpLocks/>
            <a:stCxn id="18" idx="2"/>
          </p:cNvCxnSpPr>
          <p:nvPr/>
        </p:nvCxnSpPr>
        <p:spPr>
          <a:xfrm flipH="1" flipV="1">
            <a:off x="5472333" y="5637723"/>
            <a:ext cx="3149914" cy="2389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0">
            <a:extLst>
              <a:ext uri="{FF2B5EF4-FFF2-40B4-BE49-F238E27FC236}">
                <a16:creationId xmlns:a16="http://schemas.microsoft.com/office/drawing/2014/main" id="{B4AA8857-6827-4678-9B7C-D750A69B24EC}"/>
              </a:ext>
            </a:extLst>
          </p:cNvPr>
          <p:cNvCxnSpPr>
            <a:cxnSpLocks/>
          </p:cNvCxnSpPr>
          <p:nvPr/>
        </p:nvCxnSpPr>
        <p:spPr>
          <a:xfrm flipH="1">
            <a:off x="5472332" y="1277815"/>
            <a:ext cx="5043268" cy="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52EA9B4-64A4-4E56-B434-F06043988802}"/>
              </a:ext>
            </a:extLst>
          </p:cNvPr>
          <p:cNvSpPr/>
          <p:nvPr/>
        </p:nvSpPr>
        <p:spPr>
          <a:xfrm>
            <a:off x="10404389" y="1186249"/>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a:extLst>
              <a:ext uri="{FF2B5EF4-FFF2-40B4-BE49-F238E27FC236}">
                <a16:creationId xmlns:a16="http://schemas.microsoft.com/office/drawing/2014/main" id="{595A32D4-86BE-4167-A1C7-41E6EE8DAE0D}"/>
              </a:ext>
            </a:extLst>
          </p:cNvPr>
          <p:cNvSpPr/>
          <p:nvPr/>
        </p:nvSpPr>
        <p:spPr>
          <a:xfrm>
            <a:off x="8622247" y="5556580"/>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Oval 23">
            <a:extLst>
              <a:ext uri="{FF2B5EF4-FFF2-40B4-BE49-F238E27FC236}">
                <a16:creationId xmlns:a16="http://schemas.microsoft.com/office/drawing/2014/main" id="{8311A6ED-B02C-4723-A131-85799B604CE6}"/>
              </a:ext>
            </a:extLst>
          </p:cNvPr>
          <p:cNvSpPr/>
          <p:nvPr/>
        </p:nvSpPr>
        <p:spPr>
          <a:xfrm>
            <a:off x="10404389" y="3529017"/>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641087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n astounding 102 million trees are now dead in California - Vox">
            <a:extLst>
              <a:ext uri="{FF2B5EF4-FFF2-40B4-BE49-F238E27FC236}">
                <a16:creationId xmlns:a16="http://schemas.microsoft.com/office/drawing/2014/main" id="{403604C0-EC4E-4425-A182-09DA7B7F5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973" y="0"/>
            <a:ext cx="4577892"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952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13E468-6583-4400-A532-6DF87A5A6473}"/>
              </a:ext>
            </a:extLst>
          </p:cNvPr>
          <p:cNvSpPr>
            <a:spLocks noGrp="1"/>
          </p:cNvSpPr>
          <p:nvPr>
            <p:ph type="title"/>
          </p:nvPr>
        </p:nvSpPr>
        <p:spPr/>
        <p:txBody>
          <a:bodyPr/>
          <a:lstStyle/>
          <a:p>
            <a:endParaRPr lang="he-IL" dirty="0"/>
          </a:p>
        </p:txBody>
      </p:sp>
      <p:pic>
        <p:nvPicPr>
          <p:cNvPr id="5" name="Picture 4" descr="Multispectral Parameter Explanation - Phenospex FAQ">
            <a:extLst>
              <a:ext uri="{FF2B5EF4-FFF2-40B4-BE49-F238E27FC236}">
                <a16:creationId xmlns:a16="http://schemas.microsoft.com/office/drawing/2014/main" id="{B5CC0E6E-0495-4AC9-9F35-5CEC9BEB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71" y="0"/>
            <a:ext cx="7563729" cy="682626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hat's the matter with NDVI? You are! | PlanetWatchers">
            <a:extLst>
              <a:ext uri="{FF2B5EF4-FFF2-40B4-BE49-F238E27FC236}">
                <a16:creationId xmlns:a16="http://schemas.microsoft.com/office/drawing/2014/main" id="{9412BAE3-C673-4707-966B-2B64B9A2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 y="481387"/>
            <a:ext cx="4628270" cy="1897591"/>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EFE96231-75F8-4D9B-9593-3FEB60CF4570}"/>
              </a:ext>
            </a:extLst>
          </p:cNvPr>
          <p:cNvSpPr txBox="1"/>
          <p:nvPr/>
        </p:nvSpPr>
        <p:spPr>
          <a:xfrm>
            <a:off x="8021909" y="2029608"/>
            <a:ext cx="918521" cy="646331"/>
          </a:xfrm>
          <a:prstGeom prst="rect">
            <a:avLst/>
          </a:prstGeom>
          <a:noFill/>
        </p:spPr>
        <p:txBody>
          <a:bodyPr wrap="none" rtlCol="1">
            <a:spAutoFit/>
          </a:bodyPr>
          <a:lstStyle/>
          <a:p>
            <a:r>
              <a:rPr lang="en-US" sz="3600" b="1" dirty="0">
                <a:solidFill>
                  <a:srgbClr val="FF0000"/>
                </a:solidFill>
              </a:rPr>
              <a:t>Red</a:t>
            </a:r>
            <a:endParaRPr lang="he-IL" b="1" dirty="0">
              <a:solidFill>
                <a:srgbClr val="FF0000"/>
              </a:solidFill>
            </a:endParaRPr>
          </a:p>
        </p:txBody>
      </p:sp>
      <p:sp>
        <p:nvSpPr>
          <p:cNvPr id="8" name="תיבת טקסט 7">
            <a:extLst>
              <a:ext uri="{FF2B5EF4-FFF2-40B4-BE49-F238E27FC236}">
                <a16:creationId xmlns:a16="http://schemas.microsoft.com/office/drawing/2014/main" id="{45A6AEBE-8181-4BAB-9F79-71E788019054}"/>
              </a:ext>
            </a:extLst>
          </p:cNvPr>
          <p:cNvSpPr txBox="1"/>
          <p:nvPr/>
        </p:nvSpPr>
        <p:spPr>
          <a:xfrm>
            <a:off x="10204020" y="2055813"/>
            <a:ext cx="872355" cy="646331"/>
          </a:xfrm>
          <a:prstGeom prst="rect">
            <a:avLst/>
          </a:prstGeom>
          <a:noFill/>
        </p:spPr>
        <p:txBody>
          <a:bodyPr wrap="none" rtlCol="1">
            <a:spAutoFit/>
          </a:bodyPr>
          <a:lstStyle/>
          <a:p>
            <a:r>
              <a:rPr lang="en-US" sz="3600" b="1" dirty="0">
                <a:solidFill>
                  <a:srgbClr val="FF0000"/>
                </a:solidFill>
              </a:rPr>
              <a:t>NIR</a:t>
            </a:r>
            <a:endParaRPr lang="he-IL" b="1" dirty="0">
              <a:solidFill>
                <a:srgbClr val="FF0000"/>
              </a:solidFill>
            </a:endParaRPr>
          </a:p>
        </p:txBody>
      </p: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08577894-9D53-4AB2-A710-978D21B914C3}"/>
                  </a:ext>
                </a:extLst>
              </p:cNvPr>
              <p:cNvSpPr txBox="1"/>
              <p:nvPr/>
            </p:nvSpPr>
            <p:spPr>
              <a:xfrm>
                <a:off x="236184" y="2675939"/>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num>
                        <m:den>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den>
                      </m:f>
                      <m:r>
                        <a:rPr lang="en-US" sz="3200" b="0" i="1" smtClean="0">
                          <a:latin typeface="Cambria Math" panose="02040503050406030204" pitchFamily="18" charset="0"/>
                        </a:rPr>
                        <m:t>=</m:t>
                      </m:r>
                      <m:r>
                        <a:rPr lang="en-US" sz="3200" b="0" i="1" smtClean="0">
                          <a:latin typeface="Cambria Math" panose="02040503050406030204" pitchFamily="18" charset="0"/>
                        </a:rPr>
                        <m:t>0</m:t>
                      </m:r>
                      <m:r>
                        <a:rPr lang="en-US" sz="3200" b="0" i="1" smtClean="0">
                          <a:latin typeface="Cambria Math" panose="02040503050406030204" pitchFamily="18" charset="0"/>
                        </a:rPr>
                        <m:t>.</m:t>
                      </m:r>
                      <m:r>
                        <a:rPr lang="en-US" sz="3200" b="0" i="1" smtClean="0">
                          <a:latin typeface="Cambria Math" panose="02040503050406030204" pitchFamily="18" charset="0"/>
                        </a:rPr>
                        <m:t>86</m:t>
                      </m:r>
                    </m:oMath>
                  </m:oMathPara>
                </a14:m>
                <a:endParaRPr lang="he-IL" sz="3200" dirty="0"/>
              </a:p>
            </p:txBody>
          </p:sp>
        </mc:Choice>
        <mc:Fallback xmlns="">
          <p:sp>
            <p:nvSpPr>
              <p:cNvPr id="12" name="תיבת טקסט 11">
                <a:extLst>
                  <a:ext uri="{FF2B5EF4-FFF2-40B4-BE49-F238E27FC236}">
                    <a16:creationId xmlns:a16="http://schemas.microsoft.com/office/drawing/2014/main" id="{08577894-9D53-4AB2-A710-978D21B914C3}"/>
                  </a:ext>
                </a:extLst>
              </p:cNvPr>
              <p:cNvSpPr txBox="1">
                <a:spLocks noRot="1" noChangeAspect="1" noMove="1" noResize="1" noEditPoints="1" noAdjustHandles="1" noChangeArrowheads="1" noChangeShapeType="1" noTextEdit="1"/>
              </p:cNvSpPr>
              <p:nvPr/>
            </p:nvSpPr>
            <p:spPr>
              <a:xfrm>
                <a:off x="236184" y="2675939"/>
                <a:ext cx="113814" cy="933397"/>
              </a:xfrm>
              <a:prstGeom prst="rect">
                <a:avLst/>
              </a:prstGeom>
              <a:blipFill>
                <a:blip r:embed="rId5"/>
                <a:stretch>
                  <a:fillRect r="-3594444"/>
                </a:stretch>
              </a:blipFill>
            </p:spPr>
            <p:txBody>
              <a:bodyPr/>
              <a:lstStyle/>
              <a:p>
                <a:r>
                  <a:rPr lang="he-IL">
                    <a:noFill/>
                  </a:rPr>
                  <a:t> </a:t>
                </a:r>
              </a:p>
            </p:txBody>
          </p:sp>
        </mc:Fallback>
      </mc:AlternateContent>
      <p:cxnSp>
        <p:nvCxnSpPr>
          <p:cNvPr id="10" name="מחבר חץ ישר 9">
            <a:extLst>
              <a:ext uri="{FF2B5EF4-FFF2-40B4-BE49-F238E27FC236}">
                <a16:creationId xmlns:a16="http://schemas.microsoft.com/office/drawing/2014/main" id="{33C4A5F8-087C-4B0C-95C3-DF3C0F9B2082}"/>
              </a:ext>
            </a:extLst>
          </p:cNvPr>
          <p:cNvCxnSpPr>
            <a:cxnSpLocks/>
            <a:stCxn id="21" idx="2"/>
          </p:cNvCxnSpPr>
          <p:nvPr/>
        </p:nvCxnSpPr>
        <p:spPr>
          <a:xfrm flipH="1" flipV="1">
            <a:off x="5472334" y="5287108"/>
            <a:ext cx="3145310" cy="188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067AD3CC-3AC3-4640-B0C4-85D00DECA480}"/>
                  </a:ext>
                </a:extLst>
              </p:cNvPr>
              <p:cNvSpPr txBox="1"/>
              <p:nvPr/>
            </p:nvSpPr>
            <p:spPr>
              <a:xfrm>
                <a:off x="179277" y="4375785"/>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46</m:t>
                          </m:r>
                          <m:r>
                            <a:rPr lang="en-US" sz="3200" b="0" i="1" smtClean="0">
                              <a:latin typeface="Cambria Math" panose="02040503050406030204" pitchFamily="18" charset="0"/>
                            </a:rPr>
                            <m:t>−</m:t>
                          </m:r>
                          <m:r>
                            <a:rPr lang="en-US" sz="3200" b="0" i="1" smtClean="0">
                              <a:latin typeface="Cambria Math" panose="02040503050406030204" pitchFamily="18" charset="0"/>
                            </a:rPr>
                            <m:t>12</m:t>
                          </m:r>
                        </m:num>
                        <m:den>
                          <m:r>
                            <a:rPr lang="en-US" sz="3200" b="0" i="1" smtClean="0">
                              <a:latin typeface="Cambria Math" panose="02040503050406030204" pitchFamily="18" charset="0"/>
                            </a:rPr>
                            <m:t>46</m:t>
                          </m:r>
                          <m:r>
                            <a:rPr lang="en-US" sz="3200" b="0" i="1" smtClean="0">
                              <a:latin typeface="Cambria Math" panose="02040503050406030204" pitchFamily="18" charset="0"/>
                            </a:rPr>
                            <m:t>+</m:t>
                          </m:r>
                          <m:r>
                            <a:rPr lang="en-US" sz="3200" b="0" i="1" smtClean="0">
                              <a:latin typeface="Cambria Math" panose="02040503050406030204" pitchFamily="18" charset="0"/>
                            </a:rPr>
                            <m:t>12</m:t>
                          </m:r>
                        </m:den>
                      </m:f>
                      <m:r>
                        <a:rPr lang="en-US" sz="3200" b="0" i="1" smtClean="0">
                          <a:latin typeface="Cambria Math" panose="02040503050406030204" pitchFamily="18" charset="0"/>
                        </a:rPr>
                        <m:t>=</m:t>
                      </m:r>
                      <m:r>
                        <a:rPr lang="en-US" sz="3200" b="0" i="1" smtClean="0">
                          <a:latin typeface="Cambria Math" panose="02040503050406030204" pitchFamily="18" charset="0"/>
                        </a:rPr>
                        <m:t>0</m:t>
                      </m:r>
                      <m:r>
                        <a:rPr lang="en-US" sz="3200" b="0" i="1" smtClean="0">
                          <a:latin typeface="Cambria Math" panose="02040503050406030204" pitchFamily="18" charset="0"/>
                        </a:rPr>
                        <m:t>.</m:t>
                      </m:r>
                      <m:r>
                        <a:rPr lang="en-US" sz="3200" b="0" i="1" smtClean="0">
                          <a:latin typeface="Cambria Math" panose="02040503050406030204" pitchFamily="18" charset="0"/>
                        </a:rPr>
                        <m:t>58</m:t>
                      </m:r>
                    </m:oMath>
                  </m:oMathPara>
                </a14:m>
                <a:endParaRPr lang="he-IL" sz="3200" dirty="0"/>
              </a:p>
            </p:txBody>
          </p:sp>
        </mc:Choice>
        <mc:Fallback xmlns="">
          <p:sp>
            <p:nvSpPr>
              <p:cNvPr id="14" name="תיבת טקסט 13">
                <a:extLst>
                  <a:ext uri="{FF2B5EF4-FFF2-40B4-BE49-F238E27FC236}">
                    <a16:creationId xmlns:a16="http://schemas.microsoft.com/office/drawing/2014/main" id="{067AD3CC-3AC3-4640-B0C4-85D00DECA480}"/>
                  </a:ext>
                </a:extLst>
              </p:cNvPr>
              <p:cNvSpPr txBox="1">
                <a:spLocks noRot="1" noChangeAspect="1" noMove="1" noResize="1" noEditPoints="1" noAdjustHandles="1" noChangeArrowheads="1" noChangeShapeType="1" noTextEdit="1"/>
              </p:cNvSpPr>
              <p:nvPr/>
            </p:nvSpPr>
            <p:spPr>
              <a:xfrm>
                <a:off x="179277" y="4375785"/>
                <a:ext cx="113814" cy="933397"/>
              </a:xfrm>
              <a:prstGeom prst="rect">
                <a:avLst/>
              </a:prstGeom>
              <a:blipFill>
                <a:blip r:embed="rId6"/>
                <a:stretch>
                  <a:fillRect r="-3594737"/>
                </a:stretch>
              </a:blipFill>
            </p:spPr>
            <p:txBody>
              <a:bodyPr/>
              <a:lstStyle/>
              <a:p>
                <a:r>
                  <a:rPr lang="he-IL">
                    <a:noFill/>
                  </a:rPr>
                  <a:t> </a:t>
                </a:r>
              </a:p>
            </p:txBody>
          </p:sp>
        </mc:Fallback>
      </mc:AlternateContent>
      <p:cxnSp>
        <p:nvCxnSpPr>
          <p:cNvPr id="15" name="מחבר חץ ישר 6">
            <a:extLst>
              <a:ext uri="{FF2B5EF4-FFF2-40B4-BE49-F238E27FC236}">
                <a16:creationId xmlns:a16="http://schemas.microsoft.com/office/drawing/2014/main" id="{0EBBE6FE-29DB-4E41-AE9F-77437C13D5C5}"/>
              </a:ext>
            </a:extLst>
          </p:cNvPr>
          <p:cNvCxnSpPr>
            <a:cxnSpLocks/>
            <a:stCxn id="18" idx="2"/>
          </p:cNvCxnSpPr>
          <p:nvPr/>
        </p:nvCxnSpPr>
        <p:spPr>
          <a:xfrm flipH="1" flipV="1">
            <a:off x="5472333" y="5637723"/>
            <a:ext cx="3149914" cy="2389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0">
            <a:extLst>
              <a:ext uri="{FF2B5EF4-FFF2-40B4-BE49-F238E27FC236}">
                <a16:creationId xmlns:a16="http://schemas.microsoft.com/office/drawing/2014/main" id="{5213FD6C-DAC1-43A3-ADE8-11338B32150F}"/>
              </a:ext>
            </a:extLst>
          </p:cNvPr>
          <p:cNvCxnSpPr>
            <a:cxnSpLocks/>
          </p:cNvCxnSpPr>
          <p:nvPr/>
        </p:nvCxnSpPr>
        <p:spPr>
          <a:xfrm flipH="1">
            <a:off x="5472332" y="1277815"/>
            <a:ext cx="5043268" cy="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39D0A6C-5801-4233-AD7D-50E813364B8C}"/>
              </a:ext>
            </a:extLst>
          </p:cNvPr>
          <p:cNvSpPr/>
          <p:nvPr/>
        </p:nvSpPr>
        <p:spPr>
          <a:xfrm>
            <a:off x="10404389" y="1186249"/>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a:extLst>
              <a:ext uri="{FF2B5EF4-FFF2-40B4-BE49-F238E27FC236}">
                <a16:creationId xmlns:a16="http://schemas.microsoft.com/office/drawing/2014/main" id="{A83DB98F-CDD5-487F-BB62-9BAB7A913D7F}"/>
              </a:ext>
            </a:extLst>
          </p:cNvPr>
          <p:cNvSpPr/>
          <p:nvPr/>
        </p:nvSpPr>
        <p:spPr>
          <a:xfrm>
            <a:off x="8622247" y="5556580"/>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מחבר חץ ישר 12">
            <a:extLst>
              <a:ext uri="{FF2B5EF4-FFF2-40B4-BE49-F238E27FC236}">
                <a16:creationId xmlns:a16="http://schemas.microsoft.com/office/drawing/2014/main" id="{7BD9DF57-9992-4E4B-8E5B-0C5E976049DF}"/>
              </a:ext>
            </a:extLst>
          </p:cNvPr>
          <p:cNvCxnSpPr>
            <a:cxnSpLocks/>
          </p:cNvCxnSpPr>
          <p:nvPr/>
        </p:nvCxnSpPr>
        <p:spPr>
          <a:xfrm flipH="1">
            <a:off x="5472332" y="3621693"/>
            <a:ext cx="504326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9F0B9514-4C8E-4053-97A0-50ECBE3C379E}"/>
              </a:ext>
            </a:extLst>
          </p:cNvPr>
          <p:cNvSpPr/>
          <p:nvPr/>
        </p:nvSpPr>
        <p:spPr>
          <a:xfrm>
            <a:off x="10404389" y="3529017"/>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Oval 20">
            <a:extLst>
              <a:ext uri="{FF2B5EF4-FFF2-40B4-BE49-F238E27FC236}">
                <a16:creationId xmlns:a16="http://schemas.microsoft.com/office/drawing/2014/main" id="{543D6863-9267-4BE4-91BE-31C8B5E1451F}"/>
              </a:ext>
            </a:extLst>
          </p:cNvPr>
          <p:cNvSpPr/>
          <p:nvPr/>
        </p:nvSpPr>
        <p:spPr>
          <a:xfrm>
            <a:off x="8617644" y="5200911"/>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4456537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F341-D6BB-412E-817A-554E554DFEAC}"/>
              </a:ext>
            </a:extLst>
          </p:cNvPr>
          <p:cNvSpPr>
            <a:spLocks noGrp="1"/>
          </p:cNvSpPr>
          <p:nvPr>
            <p:ph type="title"/>
          </p:nvPr>
        </p:nvSpPr>
        <p:spPr/>
        <p:txBody>
          <a:bodyPr/>
          <a:lstStyle/>
          <a:p>
            <a:pPr algn="ctr"/>
            <a:r>
              <a:rPr lang="en-US" b="1" dirty="0"/>
              <a:t>NDSI - Normalized Difference Spectral Index</a:t>
            </a:r>
            <a:endParaRPr lang="he-IL"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A2D3A3-2BEC-4F03-98DC-9A70EACB31EB}"/>
                  </a:ext>
                </a:extLst>
              </p:cNvPr>
              <p:cNvSpPr txBox="1"/>
              <p:nvPr/>
            </p:nvSpPr>
            <p:spPr>
              <a:xfrm>
                <a:off x="838200" y="1913152"/>
                <a:ext cx="9863666" cy="13891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he-IL" sz="4400" i="0" smtClean="0">
                          <a:latin typeface="Cambria Math" panose="02040503050406030204" pitchFamily="18" charset="0"/>
                        </a:rPr>
                        <m:t>NDSI</m:t>
                      </m:r>
                      <m:r>
                        <a:rPr lang="he-IL" sz="4400" i="0">
                          <a:latin typeface="Cambria Math" panose="02040503050406030204" pitchFamily="18" charset="0"/>
                        </a:rPr>
                        <m:t>= </m:t>
                      </m:r>
                      <m:f>
                        <m:fPr>
                          <m:ctrlPr>
                            <a:rPr lang="he-IL" sz="4400" i="1">
                              <a:solidFill>
                                <a:srgbClr val="836967"/>
                              </a:solidFill>
                              <a:latin typeface="Cambria Math" panose="02040503050406030204" pitchFamily="18" charset="0"/>
                            </a:rPr>
                          </m:ctrlPr>
                        </m:fPr>
                        <m:num>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1</m:t>
                          </m:r>
                          <m:r>
                            <a:rPr lang="he-IL" sz="4400" i="0">
                              <a:latin typeface="Cambria Math" panose="02040503050406030204" pitchFamily="18" charset="0"/>
                            </a:rPr>
                            <m:t>−</m:t>
                          </m:r>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2</m:t>
                          </m:r>
                        </m:num>
                        <m:den>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1</m:t>
                          </m:r>
                          <m:r>
                            <a:rPr lang="he-IL" sz="4400" i="0">
                              <a:latin typeface="Cambria Math" panose="02040503050406030204" pitchFamily="18" charset="0"/>
                            </a:rPr>
                            <m:t>+</m:t>
                          </m:r>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2</m:t>
                          </m:r>
                        </m:den>
                      </m:f>
                    </m:oMath>
                  </m:oMathPara>
                </a14:m>
                <a:endParaRPr lang="he-IL" sz="2800" dirty="0"/>
              </a:p>
            </p:txBody>
          </p:sp>
        </mc:Choice>
        <mc:Fallback xmlns="">
          <p:sp>
            <p:nvSpPr>
              <p:cNvPr id="5" name="TextBox 4">
                <a:extLst>
                  <a:ext uri="{FF2B5EF4-FFF2-40B4-BE49-F238E27FC236}">
                    <a16:creationId xmlns:a16="http://schemas.microsoft.com/office/drawing/2014/main" id="{16A2D3A3-2BEC-4F03-98DC-9A70EACB31EB}"/>
                  </a:ext>
                </a:extLst>
              </p:cNvPr>
              <p:cNvSpPr txBox="1">
                <a:spLocks noRot="1" noChangeAspect="1" noMove="1" noResize="1" noEditPoints="1" noAdjustHandles="1" noChangeArrowheads="1" noChangeShapeType="1" noTextEdit="1"/>
              </p:cNvSpPr>
              <p:nvPr/>
            </p:nvSpPr>
            <p:spPr>
              <a:xfrm>
                <a:off x="838200" y="1913152"/>
                <a:ext cx="9863666" cy="1389163"/>
              </a:xfrm>
              <a:prstGeom prst="rect">
                <a:avLst/>
              </a:prstGeom>
              <a:blipFill>
                <a:blip r:embed="rId3"/>
                <a:stretch>
                  <a:fillRect/>
                </a:stretch>
              </a:blipFill>
            </p:spPr>
            <p:txBody>
              <a:bodyPr/>
              <a:lstStyle/>
              <a:p>
                <a:r>
                  <a:rPr lang="he-IL">
                    <a:noFill/>
                  </a:rPr>
                  <a:t> </a:t>
                </a:r>
              </a:p>
            </p:txBody>
          </p:sp>
        </mc:Fallback>
      </mc:AlternateContent>
      <p:pic>
        <p:nvPicPr>
          <p:cNvPr id="4100" name="Picture 4">
            <a:extLst>
              <a:ext uri="{FF2B5EF4-FFF2-40B4-BE49-F238E27FC236}">
                <a16:creationId xmlns:a16="http://schemas.microsoft.com/office/drawing/2014/main" id="{CCA8BF37-5D97-4428-9851-A16CFD9225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639" y="3645711"/>
            <a:ext cx="5668962" cy="3018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662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62BE-CC07-4728-B264-15D730E6F02B}"/>
              </a:ext>
            </a:extLst>
          </p:cNvPr>
          <p:cNvSpPr>
            <a:spLocks noGrp="1"/>
          </p:cNvSpPr>
          <p:nvPr>
            <p:ph type="title"/>
          </p:nvPr>
        </p:nvSpPr>
        <p:spPr/>
        <p:txBody>
          <a:bodyPr/>
          <a:lstStyle/>
          <a:p>
            <a:endParaRPr lang="he-IL" dirty="0"/>
          </a:p>
        </p:txBody>
      </p:sp>
      <p:sp>
        <p:nvSpPr>
          <p:cNvPr id="3" name="Content Placeholder 2">
            <a:extLst>
              <a:ext uri="{FF2B5EF4-FFF2-40B4-BE49-F238E27FC236}">
                <a16:creationId xmlns:a16="http://schemas.microsoft.com/office/drawing/2014/main" id="{54E6F582-2498-4EF7-B6A8-D783D885F475}"/>
              </a:ext>
            </a:extLst>
          </p:cNvPr>
          <p:cNvSpPr>
            <a:spLocks noGrp="1"/>
          </p:cNvSpPr>
          <p:nvPr>
            <p:ph idx="1"/>
          </p:nvPr>
        </p:nvSpPr>
        <p:spPr/>
        <p:txBody>
          <a:bodyPr/>
          <a:lstStyle/>
          <a:p>
            <a:endParaRPr lang="he-IL" dirty="0"/>
          </a:p>
        </p:txBody>
      </p:sp>
      <p:grpSp>
        <p:nvGrpSpPr>
          <p:cNvPr id="12" name="Group 11">
            <a:extLst>
              <a:ext uri="{FF2B5EF4-FFF2-40B4-BE49-F238E27FC236}">
                <a16:creationId xmlns:a16="http://schemas.microsoft.com/office/drawing/2014/main" id="{7F5B0C76-03D5-4D1A-B6A0-AD5222071839}"/>
              </a:ext>
            </a:extLst>
          </p:cNvPr>
          <p:cNvGrpSpPr/>
          <p:nvPr/>
        </p:nvGrpSpPr>
        <p:grpSpPr>
          <a:xfrm>
            <a:off x="2496151" y="89033"/>
            <a:ext cx="7199697" cy="6679933"/>
            <a:chOff x="2318658" y="32998"/>
            <a:chExt cx="7268742" cy="6534927"/>
          </a:xfrm>
        </p:grpSpPr>
        <p:pic>
          <p:nvPicPr>
            <p:cNvPr id="10" name="Picture 9">
              <a:extLst>
                <a:ext uri="{FF2B5EF4-FFF2-40B4-BE49-F238E27FC236}">
                  <a16:creationId xmlns:a16="http://schemas.microsoft.com/office/drawing/2014/main" id="{E90813F6-B919-406E-A805-063F8609936D}"/>
                </a:ext>
              </a:extLst>
            </p:cNvPr>
            <p:cNvPicPr>
              <a:picLocks noChangeAspect="1"/>
            </p:cNvPicPr>
            <p:nvPr/>
          </p:nvPicPr>
          <p:blipFill>
            <a:blip r:embed="rId3"/>
            <a:stretch>
              <a:fillRect/>
            </a:stretch>
          </p:blipFill>
          <p:spPr>
            <a:xfrm>
              <a:off x="2318658" y="32998"/>
              <a:ext cx="7268742" cy="6534927"/>
            </a:xfrm>
            <a:prstGeom prst="rect">
              <a:avLst/>
            </a:prstGeom>
          </p:spPr>
        </p:pic>
        <p:sp>
          <p:nvSpPr>
            <p:cNvPr id="11" name="Rectangle: Rounded Corners 10">
              <a:extLst>
                <a:ext uri="{FF2B5EF4-FFF2-40B4-BE49-F238E27FC236}">
                  <a16:creationId xmlns:a16="http://schemas.microsoft.com/office/drawing/2014/main" id="{609BFD52-030F-404E-AEB2-F5B47DE56E47}"/>
                </a:ext>
              </a:extLst>
            </p:cNvPr>
            <p:cNvSpPr/>
            <p:nvPr/>
          </p:nvSpPr>
          <p:spPr>
            <a:xfrm>
              <a:off x="5929313" y="3355975"/>
              <a:ext cx="677862" cy="59055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957636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62B4-910F-4A83-A8FE-419E2B3F3E09}"/>
              </a:ext>
            </a:extLst>
          </p:cNvPr>
          <p:cNvSpPr>
            <a:spLocks noGrp="1"/>
          </p:cNvSpPr>
          <p:nvPr>
            <p:ph type="title"/>
          </p:nvPr>
        </p:nvSpPr>
        <p:spPr/>
        <p:txBody>
          <a:bodyPr/>
          <a:lstStyle/>
          <a:p>
            <a:endParaRPr lang="he-IL" dirty="0"/>
          </a:p>
        </p:txBody>
      </p:sp>
      <p:sp>
        <p:nvSpPr>
          <p:cNvPr id="3" name="Content Placeholder 2">
            <a:extLst>
              <a:ext uri="{FF2B5EF4-FFF2-40B4-BE49-F238E27FC236}">
                <a16:creationId xmlns:a16="http://schemas.microsoft.com/office/drawing/2014/main" id="{E5A5D531-0E0D-491E-89D0-89892CEBE990}"/>
              </a:ext>
            </a:extLst>
          </p:cNvPr>
          <p:cNvSpPr>
            <a:spLocks noGrp="1"/>
          </p:cNvSpPr>
          <p:nvPr>
            <p:ph idx="1"/>
          </p:nvPr>
        </p:nvSpPr>
        <p:spPr/>
        <p:txBody>
          <a:bodyPr/>
          <a:lstStyle/>
          <a:p>
            <a:endParaRPr lang="he-IL" dirty="0"/>
          </a:p>
        </p:txBody>
      </p:sp>
      <p:grpSp>
        <p:nvGrpSpPr>
          <p:cNvPr id="11" name="Group 10">
            <a:extLst>
              <a:ext uri="{FF2B5EF4-FFF2-40B4-BE49-F238E27FC236}">
                <a16:creationId xmlns:a16="http://schemas.microsoft.com/office/drawing/2014/main" id="{8EB83BA1-1CCB-4F10-A68D-ED6DE980BFF6}"/>
              </a:ext>
            </a:extLst>
          </p:cNvPr>
          <p:cNvGrpSpPr/>
          <p:nvPr/>
        </p:nvGrpSpPr>
        <p:grpSpPr>
          <a:xfrm>
            <a:off x="2318810" y="56679"/>
            <a:ext cx="7554379" cy="6744641"/>
            <a:chOff x="2454832" y="56679"/>
            <a:chExt cx="7554379" cy="6744641"/>
          </a:xfrm>
        </p:grpSpPr>
        <p:pic>
          <p:nvPicPr>
            <p:cNvPr id="9" name="Picture 8">
              <a:extLst>
                <a:ext uri="{FF2B5EF4-FFF2-40B4-BE49-F238E27FC236}">
                  <a16:creationId xmlns:a16="http://schemas.microsoft.com/office/drawing/2014/main" id="{21A27862-94A3-483B-903C-EBFDF2C80D99}"/>
                </a:ext>
              </a:extLst>
            </p:cNvPr>
            <p:cNvPicPr>
              <a:picLocks noChangeAspect="1"/>
            </p:cNvPicPr>
            <p:nvPr/>
          </p:nvPicPr>
          <p:blipFill>
            <a:blip r:embed="rId3"/>
            <a:stretch>
              <a:fillRect/>
            </a:stretch>
          </p:blipFill>
          <p:spPr>
            <a:xfrm>
              <a:off x="2454832" y="56679"/>
              <a:ext cx="7554379" cy="6744641"/>
            </a:xfrm>
            <a:prstGeom prst="rect">
              <a:avLst/>
            </a:prstGeom>
          </p:spPr>
        </p:pic>
        <p:sp>
          <p:nvSpPr>
            <p:cNvPr id="10" name="Rectangle: Rounded Corners 9">
              <a:extLst>
                <a:ext uri="{FF2B5EF4-FFF2-40B4-BE49-F238E27FC236}">
                  <a16:creationId xmlns:a16="http://schemas.microsoft.com/office/drawing/2014/main" id="{F7F30FB0-9A6C-43C2-8C00-231BAF92AF67}"/>
                </a:ext>
              </a:extLst>
            </p:cNvPr>
            <p:cNvSpPr/>
            <p:nvPr/>
          </p:nvSpPr>
          <p:spPr>
            <a:xfrm>
              <a:off x="3275013" y="4905375"/>
              <a:ext cx="404813" cy="36406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grpSp>
    </p:spTree>
    <p:extLst>
      <p:ext uri="{BB962C8B-B14F-4D97-AF65-F5344CB8AC3E}">
        <p14:creationId xmlns:p14="http://schemas.microsoft.com/office/powerpoint/2010/main" val="1733961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FF99-D3CA-4EF2-936F-B1CDA98E45C1}"/>
              </a:ext>
            </a:extLst>
          </p:cNvPr>
          <p:cNvSpPr>
            <a:spLocks noGrp="1"/>
          </p:cNvSpPr>
          <p:nvPr>
            <p:ph type="title"/>
          </p:nvPr>
        </p:nvSpPr>
        <p:spPr/>
        <p:txBody>
          <a:bodyPr/>
          <a:lstStyle/>
          <a:p>
            <a:endParaRPr lang="he-IL" dirty="0"/>
          </a:p>
        </p:txBody>
      </p:sp>
      <p:pic>
        <p:nvPicPr>
          <p:cNvPr id="5" name="Picture 4">
            <a:extLst>
              <a:ext uri="{FF2B5EF4-FFF2-40B4-BE49-F238E27FC236}">
                <a16:creationId xmlns:a16="http://schemas.microsoft.com/office/drawing/2014/main" id="{33F5FE6C-7024-4CBF-A57C-888BBF8977F2}"/>
              </a:ext>
            </a:extLst>
          </p:cNvPr>
          <p:cNvPicPr>
            <a:picLocks noChangeAspect="1"/>
          </p:cNvPicPr>
          <p:nvPr/>
        </p:nvPicPr>
        <p:blipFill>
          <a:blip r:embed="rId3"/>
          <a:stretch>
            <a:fillRect/>
          </a:stretch>
        </p:blipFill>
        <p:spPr>
          <a:xfrm>
            <a:off x="2514100" y="75732"/>
            <a:ext cx="7163800" cy="6706536"/>
          </a:xfrm>
          <a:prstGeom prst="rect">
            <a:avLst/>
          </a:prstGeom>
        </p:spPr>
      </p:pic>
      <p:pic>
        <p:nvPicPr>
          <p:cNvPr id="7" name="Content Placeholder 6">
            <a:extLst>
              <a:ext uri="{FF2B5EF4-FFF2-40B4-BE49-F238E27FC236}">
                <a16:creationId xmlns:a16="http://schemas.microsoft.com/office/drawing/2014/main" id="{7718CFF1-7C11-4028-AF47-263092CA10CB}"/>
              </a:ext>
            </a:extLst>
          </p:cNvPr>
          <p:cNvPicPr>
            <a:picLocks noGrp="1" noChangeAspect="1"/>
          </p:cNvPicPr>
          <p:nvPr>
            <p:ph idx="1"/>
          </p:nvPr>
        </p:nvPicPr>
        <p:blipFill rotWithShape="1">
          <a:blip r:embed="rId4"/>
          <a:srcRect l="2522" t="2559" r="4718" b="1288"/>
          <a:stretch/>
        </p:blipFill>
        <p:spPr>
          <a:xfrm>
            <a:off x="9677900" y="2157411"/>
            <a:ext cx="2082801" cy="2698751"/>
          </a:xfrm>
          <a:prstGeom prst="rect">
            <a:avLst/>
          </a:prstGeom>
          <a:ln>
            <a:noFill/>
          </a:ln>
          <a:effectLst>
            <a:softEdge rad="112500"/>
          </a:effectLst>
        </p:spPr>
      </p:pic>
    </p:spTree>
    <p:extLst>
      <p:ext uri="{BB962C8B-B14F-4D97-AF65-F5344CB8AC3E}">
        <p14:creationId xmlns:p14="http://schemas.microsoft.com/office/powerpoint/2010/main" val="2272002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9FF99-D3CA-4EF2-936F-B1CDA98E45C1}"/>
              </a:ext>
            </a:extLst>
          </p:cNvPr>
          <p:cNvSpPr>
            <a:spLocks noGrp="1"/>
          </p:cNvSpPr>
          <p:nvPr>
            <p:ph type="title"/>
          </p:nvPr>
        </p:nvSpPr>
        <p:spPr/>
        <p:txBody>
          <a:bodyPr/>
          <a:lstStyle/>
          <a:p>
            <a:endParaRPr lang="he-IL" dirty="0"/>
          </a:p>
        </p:txBody>
      </p:sp>
      <p:sp>
        <p:nvSpPr>
          <p:cNvPr id="3" name="Content Placeholder 2">
            <a:extLst>
              <a:ext uri="{FF2B5EF4-FFF2-40B4-BE49-F238E27FC236}">
                <a16:creationId xmlns:a16="http://schemas.microsoft.com/office/drawing/2014/main" id="{0A28A922-A1AC-41D9-A5CA-F684080FD89E}"/>
              </a:ext>
            </a:extLst>
          </p:cNvPr>
          <p:cNvSpPr>
            <a:spLocks noGrp="1"/>
          </p:cNvSpPr>
          <p:nvPr>
            <p:ph idx="1"/>
          </p:nvPr>
        </p:nvSpPr>
        <p:spPr/>
        <p:txBody>
          <a:bodyPr/>
          <a:lstStyle/>
          <a:p>
            <a:endParaRPr lang="he-IL" dirty="0"/>
          </a:p>
        </p:txBody>
      </p:sp>
      <p:pic>
        <p:nvPicPr>
          <p:cNvPr id="5" name="Picture 4">
            <a:extLst>
              <a:ext uri="{FF2B5EF4-FFF2-40B4-BE49-F238E27FC236}">
                <a16:creationId xmlns:a16="http://schemas.microsoft.com/office/drawing/2014/main" id="{33F5FE6C-7024-4CBF-A57C-888BBF8977F2}"/>
              </a:ext>
            </a:extLst>
          </p:cNvPr>
          <p:cNvPicPr>
            <a:picLocks noChangeAspect="1"/>
          </p:cNvPicPr>
          <p:nvPr/>
        </p:nvPicPr>
        <p:blipFill>
          <a:blip r:embed="rId3"/>
          <a:stretch>
            <a:fillRect/>
          </a:stretch>
        </p:blipFill>
        <p:spPr>
          <a:xfrm>
            <a:off x="2514100" y="75732"/>
            <a:ext cx="7163800" cy="6706536"/>
          </a:xfrm>
          <a:prstGeom prst="rect">
            <a:avLst/>
          </a:prstGeom>
        </p:spPr>
      </p:pic>
      <p:sp>
        <p:nvSpPr>
          <p:cNvPr id="6" name="Freeform: Shape 5">
            <a:extLst>
              <a:ext uri="{FF2B5EF4-FFF2-40B4-BE49-F238E27FC236}">
                <a16:creationId xmlns:a16="http://schemas.microsoft.com/office/drawing/2014/main" id="{746286F2-6447-4A8F-887B-13B727CC7E17}"/>
              </a:ext>
            </a:extLst>
          </p:cNvPr>
          <p:cNvSpPr/>
          <p:nvPr/>
        </p:nvSpPr>
        <p:spPr>
          <a:xfrm>
            <a:off x="4579105" y="4992974"/>
            <a:ext cx="1548159" cy="849823"/>
          </a:xfrm>
          <a:custGeom>
            <a:avLst/>
            <a:gdLst>
              <a:gd name="connsiteX0" fmla="*/ 1491495 w 1548159"/>
              <a:gd name="connsiteY0" fmla="*/ 351609 h 849823"/>
              <a:gd name="connsiteX1" fmla="*/ 1449162 w 1548159"/>
              <a:gd name="connsiteY1" fmla="*/ 165343 h 849823"/>
              <a:gd name="connsiteX2" fmla="*/ 737962 w 1548159"/>
              <a:gd name="connsiteY2" fmla="*/ 91259 h 849823"/>
              <a:gd name="connsiteX3" fmla="*/ 181278 w 1548159"/>
              <a:gd name="connsiteY3" fmla="*/ 21409 h 849823"/>
              <a:gd name="connsiteX4" fmla="*/ 100845 w 1548159"/>
              <a:gd name="connsiteY4" fmla="*/ 499776 h 849823"/>
              <a:gd name="connsiteX5" fmla="*/ 58512 w 1548159"/>
              <a:gd name="connsiteY5" fmla="*/ 838443 h 849823"/>
              <a:gd name="connsiteX6" fmla="*/ 968678 w 1548159"/>
              <a:gd name="connsiteY6" fmla="*/ 732609 h 849823"/>
              <a:gd name="connsiteX7" fmla="*/ 1491495 w 1548159"/>
              <a:gd name="connsiteY7" fmla="*/ 351609 h 84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59" h="849823">
                <a:moveTo>
                  <a:pt x="1491495" y="351609"/>
                </a:moveTo>
                <a:cubicBezTo>
                  <a:pt x="1571576" y="257065"/>
                  <a:pt x="1574751" y="208735"/>
                  <a:pt x="1449162" y="165343"/>
                </a:cubicBezTo>
                <a:cubicBezTo>
                  <a:pt x="1323573" y="121951"/>
                  <a:pt x="949276" y="115248"/>
                  <a:pt x="737962" y="91259"/>
                </a:cubicBezTo>
                <a:cubicBezTo>
                  <a:pt x="526648" y="67270"/>
                  <a:pt x="287464" y="-46677"/>
                  <a:pt x="181278" y="21409"/>
                </a:cubicBezTo>
                <a:cubicBezTo>
                  <a:pt x="75092" y="89495"/>
                  <a:pt x="121306" y="363604"/>
                  <a:pt x="100845" y="499776"/>
                </a:cubicBezTo>
                <a:cubicBezTo>
                  <a:pt x="80384" y="635948"/>
                  <a:pt x="-86127" y="799638"/>
                  <a:pt x="58512" y="838443"/>
                </a:cubicBezTo>
                <a:cubicBezTo>
                  <a:pt x="203151" y="877248"/>
                  <a:pt x="729142" y="810573"/>
                  <a:pt x="968678" y="732609"/>
                </a:cubicBezTo>
                <a:cubicBezTo>
                  <a:pt x="1208214" y="654645"/>
                  <a:pt x="1411414" y="446153"/>
                  <a:pt x="1491495" y="351609"/>
                </a:cubicBezTo>
                <a:close/>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7" name="Freeform: Shape 6">
            <a:extLst>
              <a:ext uri="{FF2B5EF4-FFF2-40B4-BE49-F238E27FC236}">
                <a16:creationId xmlns:a16="http://schemas.microsoft.com/office/drawing/2014/main" id="{6F7DB2E2-24B9-49F1-B1C0-782906267E61}"/>
              </a:ext>
            </a:extLst>
          </p:cNvPr>
          <p:cNvSpPr/>
          <p:nvPr/>
        </p:nvSpPr>
        <p:spPr>
          <a:xfrm>
            <a:off x="5276958" y="2999682"/>
            <a:ext cx="1415526" cy="1100377"/>
          </a:xfrm>
          <a:custGeom>
            <a:avLst/>
            <a:gdLst>
              <a:gd name="connsiteX0" fmla="*/ 685692 w 1415526"/>
              <a:gd name="connsiteY0" fmla="*/ 70543 h 1100377"/>
              <a:gd name="connsiteX1" fmla="*/ 450742 w 1415526"/>
              <a:gd name="connsiteY1" fmla="*/ 251518 h 1100377"/>
              <a:gd name="connsiteX2" fmla="*/ 95142 w 1415526"/>
              <a:gd name="connsiteY2" fmla="*/ 578543 h 1100377"/>
              <a:gd name="connsiteX3" fmla="*/ 47517 w 1415526"/>
              <a:gd name="connsiteY3" fmla="*/ 975418 h 1100377"/>
              <a:gd name="connsiteX4" fmla="*/ 701567 w 1415526"/>
              <a:gd name="connsiteY4" fmla="*/ 1099243 h 1100377"/>
              <a:gd name="connsiteX5" fmla="*/ 1184167 w 1415526"/>
              <a:gd name="connsiteY5" fmla="*/ 994468 h 1100377"/>
              <a:gd name="connsiteX6" fmla="*/ 1400067 w 1415526"/>
              <a:gd name="connsiteY6" fmla="*/ 426143 h 1100377"/>
              <a:gd name="connsiteX7" fmla="*/ 780942 w 1415526"/>
              <a:gd name="connsiteY7" fmla="*/ 22918 h 1100377"/>
              <a:gd name="connsiteX8" fmla="*/ 685692 w 1415526"/>
              <a:gd name="connsiteY8" fmla="*/ 70543 h 110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526" h="1100377">
                <a:moveTo>
                  <a:pt x="685692" y="70543"/>
                </a:moveTo>
                <a:cubicBezTo>
                  <a:pt x="630659" y="108643"/>
                  <a:pt x="549167" y="166851"/>
                  <a:pt x="450742" y="251518"/>
                </a:cubicBezTo>
                <a:cubicBezTo>
                  <a:pt x="352317" y="336185"/>
                  <a:pt x="162346" y="457893"/>
                  <a:pt x="95142" y="578543"/>
                </a:cubicBezTo>
                <a:cubicBezTo>
                  <a:pt x="27938" y="699193"/>
                  <a:pt x="-53554" y="888635"/>
                  <a:pt x="47517" y="975418"/>
                </a:cubicBezTo>
                <a:cubicBezTo>
                  <a:pt x="148588" y="1062201"/>
                  <a:pt x="512125" y="1096068"/>
                  <a:pt x="701567" y="1099243"/>
                </a:cubicBezTo>
                <a:cubicBezTo>
                  <a:pt x="891009" y="1102418"/>
                  <a:pt x="1067750" y="1106651"/>
                  <a:pt x="1184167" y="994468"/>
                </a:cubicBezTo>
                <a:cubicBezTo>
                  <a:pt x="1300584" y="882285"/>
                  <a:pt x="1467271" y="588068"/>
                  <a:pt x="1400067" y="426143"/>
                </a:cubicBezTo>
                <a:cubicBezTo>
                  <a:pt x="1332863" y="264218"/>
                  <a:pt x="902650" y="81655"/>
                  <a:pt x="780942" y="22918"/>
                </a:cubicBezTo>
                <a:cubicBezTo>
                  <a:pt x="659234" y="-35819"/>
                  <a:pt x="740725" y="32443"/>
                  <a:pt x="685692" y="70543"/>
                </a:cubicBez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8" name="Freeform: Shape 7">
            <a:extLst>
              <a:ext uri="{FF2B5EF4-FFF2-40B4-BE49-F238E27FC236}">
                <a16:creationId xmlns:a16="http://schemas.microsoft.com/office/drawing/2014/main" id="{629480F8-C059-485D-B055-13787F29C731}"/>
              </a:ext>
            </a:extLst>
          </p:cNvPr>
          <p:cNvSpPr/>
          <p:nvPr/>
        </p:nvSpPr>
        <p:spPr>
          <a:xfrm>
            <a:off x="6849720" y="2209358"/>
            <a:ext cx="1117973" cy="947649"/>
          </a:xfrm>
          <a:custGeom>
            <a:avLst/>
            <a:gdLst>
              <a:gd name="connsiteX0" fmla="*/ 992530 w 1117973"/>
              <a:gd name="connsiteY0" fmla="*/ 822767 h 947649"/>
              <a:gd name="connsiteX1" fmla="*/ 1113180 w 1117973"/>
              <a:gd name="connsiteY1" fmla="*/ 610042 h 947649"/>
              <a:gd name="connsiteX2" fmla="*/ 887755 w 1117973"/>
              <a:gd name="connsiteY2" fmla="*/ 311592 h 947649"/>
              <a:gd name="connsiteX3" fmla="*/ 633755 w 1117973"/>
              <a:gd name="connsiteY3" fmla="*/ 442 h 947649"/>
              <a:gd name="connsiteX4" fmla="*/ 198780 w 1117973"/>
              <a:gd name="connsiteY4" fmla="*/ 381442 h 947649"/>
              <a:gd name="connsiteX5" fmla="*/ 8280 w 1117973"/>
              <a:gd name="connsiteY5" fmla="*/ 737042 h 947649"/>
              <a:gd name="connsiteX6" fmla="*/ 452780 w 1117973"/>
              <a:gd name="connsiteY6" fmla="*/ 946592 h 947649"/>
              <a:gd name="connsiteX7" fmla="*/ 992530 w 1117973"/>
              <a:gd name="connsiteY7" fmla="*/ 822767 h 9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7973" h="947649">
                <a:moveTo>
                  <a:pt x="992530" y="822767"/>
                </a:moveTo>
                <a:cubicBezTo>
                  <a:pt x="1102597" y="766675"/>
                  <a:pt x="1130643" y="695238"/>
                  <a:pt x="1113180" y="610042"/>
                </a:cubicBezTo>
                <a:cubicBezTo>
                  <a:pt x="1095718" y="524846"/>
                  <a:pt x="967659" y="413192"/>
                  <a:pt x="887755" y="311592"/>
                </a:cubicBezTo>
                <a:cubicBezTo>
                  <a:pt x="807851" y="209992"/>
                  <a:pt x="748584" y="-11200"/>
                  <a:pt x="633755" y="442"/>
                </a:cubicBezTo>
                <a:cubicBezTo>
                  <a:pt x="518926" y="12084"/>
                  <a:pt x="303026" y="258675"/>
                  <a:pt x="198780" y="381442"/>
                </a:cubicBezTo>
                <a:cubicBezTo>
                  <a:pt x="94534" y="504209"/>
                  <a:pt x="-34053" y="642850"/>
                  <a:pt x="8280" y="737042"/>
                </a:cubicBezTo>
                <a:cubicBezTo>
                  <a:pt x="50613" y="831234"/>
                  <a:pt x="285563" y="935480"/>
                  <a:pt x="452780" y="946592"/>
                </a:cubicBezTo>
                <a:cubicBezTo>
                  <a:pt x="619997" y="957704"/>
                  <a:pt x="882463" y="878859"/>
                  <a:pt x="992530" y="822767"/>
                </a:cubicBez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9" name="Freeform: Shape 8">
            <a:extLst>
              <a:ext uri="{FF2B5EF4-FFF2-40B4-BE49-F238E27FC236}">
                <a16:creationId xmlns:a16="http://schemas.microsoft.com/office/drawing/2014/main" id="{0129DE0D-DFAC-4A44-AEBA-862A2D36D88A}"/>
              </a:ext>
            </a:extLst>
          </p:cNvPr>
          <p:cNvSpPr/>
          <p:nvPr/>
        </p:nvSpPr>
        <p:spPr>
          <a:xfrm>
            <a:off x="7491878" y="1955363"/>
            <a:ext cx="1174938" cy="968825"/>
          </a:xfrm>
          <a:custGeom>
            <a:avLst/>
            <a:gdLst>
              <a:gd name="connsiteX0" fmla="*/ 998072 w 1174938"/>
              <a:gd name="connsiteY0" fmla="*/ 67112 h 968825"/>
              <a:gd name="connsiteX1" fmla="*/ 826622 w 1174938"/>
              <a:gd name="connsiteY1" fmla="*/ 437 h 968825"/>
              <a:gd name="connsiteX2" fmla="*/ 674222 w 1174938"/>
              <a:gd name="connsiteY2" fmla="*/ 98862 h 968825"/>
              <a:gd name="connsiteX3" fmla="*/ 477372 w 1174938"/>
              <a:gd name="connsiteY3" fmla="*/ 136962 h 968825"/>
              <a:gd name="connsiteX4" fmla="*/ 226547 w 1174938"/>
              <a:gd name="connsiteY4" fmla="*/ 48062 h 968825"/>
              <a:gd name="connsiteX5" fmla="*/ 7472 w 1174938"/>
              <a:gd name="connsiteY5" fmla="*/ 187762 h 968825"/>
              <a:gd name="connsiteX6" fmla="*/ 509122 w 1174938"/>
              <a:gd name="connsiteY6" fmla="*/ 962462 h 968825"/>
              <a:gd name="connsiteX7" fmla="*/ 753597 w 1174938"/>
              <a:gd name="connsiteY7" fmla="*/ 543362 h 968825"/>
              <a:gd name="connsiteX8" fmla="*/ 1109197 w 1174938"/>
              <a:gd name="connsiteY8" fmla="*/ 321112 h 968825"/>
              <a:gd name="connsiteX9" fmla="*/ 1166347 w 1174938"/>
              <a:gd name="connsiteY9" fmla="*/ 168712 h 968825"/>
              <a:gd name="connsiteX10" fmla="*/ 998072 w 1174938"/>
              <a:gd name="connsiteY10" fmla="*/ 67112 h 96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4938" h="968825">
                <a:moveTo>
                  <a:pt x="998072" y="67112"/>
                </a:moveTo>
                <a:cubicBezTo>
                  <a:pt x="941451" y="39066"/>
                  <a:pt x="880597" y="-4855"/>
                  <a:pt x="826622" y="437"/>
                </a:cubicBezTo>
                <a:cubicBezTo>
                  <a:pt x="772647" y="5729"/>
                  <a:pt x="732430" y="76108"/>
                  <a:pt x="674222" y="98862"/>
                </a:cubicBezTo>
                <a:cubicBezTo>
                  <a:pt x="616014" y="121616"/>
                  <a:pt x="551985" y="145429"/>
                  <a:pt x="477372" y="136962"/>
                </a:cubicBezTo>
                <a:cubicBezTo>
                  <a:pt x="402759" y="128495"/>
                  <a:pt x="304864" y="39595"/>
                  <a:pt x="226547" y="48062"/>
                </a:cubicBezTo>
                <a:cubicBezTo>
                  <a:pt x="148230" y="56529"/>
                  <a:pt x="-39624" y="35362"/>
                  <a:pt x="7472" y="187762"/>
                </a:cubicBezTo>
                <a:cubicBezTo>
                  <a:pt x="54568" y="340162"/>
                  <a:pt x="384768" y="903195"/>
                  <a:pt x="509122" y="962462"/>
                </a:cubicBezTo>
                <a:cubicBezTo>
                  <a:pt x="633476" y="1021729"/>
                  <a:pt x="653584" y="650254"/>
                  <a:pt x="753597" y="543362"/>
                </a:cubicBezTo>
                <a:cubicBezTo>
                  <a:pt x="853609" y="436470"/>
                  <a:pt x="1040405" y="383554"/>
                  <a:pt x="1109197" y="321112"/>
                </a:cubicBezTo>
                <a:cubicBezTo>
                  <a:pt x="1177989" y="258670"/>
                  <a:pt x="1184339" y="212104"/>
                  <a:pt x="1166347" y="168712"/>
                </a:cubicBezTo>
                <a:cubicBezTo>
                  <a:pt x="1148355" y="125320"/>
                  <a:pt x="1054693" y="95158"/>
                  <a:pt x="998072" y="67112"/>
                </a:cubicBezTo>
                <a:close/>
              </a:path>
            </a:pathLst>
          </a:cu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0" name="Freeform: Shape 9">
            <a:extLst>
              <a:ext uri="{FF2B5EF4-FFF2-40B4-BE49-F238E27FC236}">
                <a16:creationId xmlns:a16="http://schemas.microsoft.com/office/drawing/2014/main" id="{2623A4B0-D24A-4B05-BE38-0C0B6FFD924E}"/>
              </a:ext>
            </a:extLst>
          </p:cNvPr>
          <p:cNvSpPr/>
          <p:nvPr/>
        </p:nvSpPr>
        <p:spPr>
          <a:xfrm>
            <a:off x="5867400" y="930487"/>
            <a:ext cx="1306874" cy="912444"/>
          </a:xfrm>
          <a:custGeom>
            <a:avLst/>
            <a:gdLst>
              <a:gd name="connsiteX0" fmla="*/ 137160 w 1306874"/>
              <a:gd name="connsiteY0" fmla="*/ 872913 h 912444"/>
              <a:gd name="connsiteX1" fmla="*/ 0 w 1306874"/>
              <a:gd name="connsiteY1" fmla="*/ 618913 h 912444"/>
              <a:gd name="connsiteX2" fmla="*/ 137160 w 1306874"/>
              <a:gd name="connsiteY2" fmla="*/ 126153 h 912444"/>
              <a:gd name="connsiteX3" fmla="*/ 797560 w 1306874"/>
              <a:gd name="connsiteY3" fmla="*/ 9313 h 912444"/>
              <a:gd name="connsiteX4" fmla="*/ 1305560 w 1306874"/>
              <a:gd name="connsiteY4" fmla="*/ 309033 h 912444"/>
              <a:gd name="connsiteX5" fmla="*/ 929640 w 1306874"/>
              <a:gd name="connsiteY5" fmla="*/ 664633 h 912444"/>
              <a:gd name="connsiteX6" fmla="*/ 477520 w 1306874"/>
              <a:gd name="connsiteY6" fmla="*/ 893233 h 912444"/>
              <a:gd name="connsiteX7" fmla="*/ 137160 w 1306874"/>
              <a:gd name="connsiteY7" fmla="*/ 872913 h 91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6874" h="912444">
                <a:moveTo>
                  <a:pt x="137160" y="872913"/>
                </a:moveTo>
                <a:cubicBezTo>
                  <a:pt x="57573" y="827193"/>
                  <a:pt x="0" y="743373"/>
                  <a:pt x="0" y="618913"/>
                </a:cubicBezTo>
                <a:cubicBezTo>
                  <a:pt x="0" y="494453"/>
                  <a:pt x="4233" y="227753"/>
                  <a:pt x="137160" y="126153"/>
                </a:cubicBezTo>
                <a:cubicBezTo>
                  <a:pt x="270087" y="24553"/>
                  <a:pt x="602827" y="-21167"/>
                  <a:pt x="797560" y="9313"/>
                </a:cubicBezTo>
                <a:cubicBezTo>
                  <a:pt x="992293" y="39793"/>
                  <a:pt x="1283547" y="199813"/>
                  <a:pt x="1305560" y="309033"/>
                </a:cubicBezTo>
                <a:cubicBezTo>
                  <a:pt x="1327573" y="418253"/>
                  <a:pt x="1067647" y="567266"/>
                  <a:pt x="929640" y="664633"/>
                </a:cubicBezTo>
                <a:cubicBezTo>
                  <a:pt x="791633" y="762000"/>
                  <a:pt x="613833" y="862753"/>
                  <a:pt x="477520" y="893233"/>
                </a:cubicBezTo>
                <a:cubicBezTo>
                  <a:pt x="341207" y="923713"/>
                  <a:pt x="216747" y="918633"/>
                  <a:pt x="137160" y="872913"/>
                </a:cubicBezTo>
                <a:close/>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11" name="Freeform: Shape 10">
            <a:extLst>
              <a:ext uri="{FF2B5EF4-FFF2-40B4-BE49-F238E27FC236}">
                <a16:creationId xmlns:a16="http://schemas.microsoft.com/office/drawing/2014/main" id="{A899B811-A57A-45BB-B7AB-56AB7F672D39}"/>
              </a:ext>
            </a:extLst>
          </p:cNvPr>
          <p:cNvSpPr/>
          <p:nvPr/>
        </p:nvSpPr>
        <p:spPr>
          <a:xfrm>
            <a:off x="3806840" y="361103"/>
            <a:ext cx="1579401" cy="878424"/>
          </a:xfrm>
          <a:custGeom>
            <a:avLst/>
            <a:gdLst>
              <a:gd name="connsiteX0" fmla="*/ 1577960 w 1579401"/>
              <a:gd name="connsiteY0" fmla="*/ 405977 h 878424"/>
              <a:gd name="connsiteX1" fmla="*/ 1435720 w 1579401"/>
              <a:gd name="connsiteY1" fmla="*/ 192617 h 878424"/>
              <a:gd name="connsiteX2" fmla="*/ 973440 w 1579401"/>
              <a:gd name="connsiteY2" fmla="*/ 60537 h 878424"/>
              <a:gd name="connsiteX3" fmla="*/ 653400 w 1579401"/>
              <a:gd name="connsiteY3" fmla="*/ 9737 h 878424"/>
              <a:gd name="connsiteX4" fmla="*/ 18400 w 1579401"/>
              <a:gd name="connsiteY4" fmla="*/ 248497 h 878424"/>
              <a:gd name="connsiteX5" fmla="*/ 231760 w 1579401"/>
              <a:gd name="connsiteY5" fmla="*/ 705697 h 878424"/>
              <a:gd name="connsiteX6" fmla="*/ 856600 w 1579401"/>
              <a:gd name="connsiteY6" fmla="*/ 878417 h 878424"/>
              <a:gd name="connsiteX7" fmla="*/ 1369680 w 1579401"/>
              <a:gd name="connsiteY7" fmla="*/ 700617 h 878424"/>
              <a:gd name="connsiteX8" fmla="*/ 1577960 w 1579401"/>
              <a:gd name="connsiteY8" fmla="*/ 405977 h 87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9401" h="878424">
                <a:moveTo>
                  <a:pt x="1577960" y="405977"/>
                </a:moveTo>
                <a:cubicBezTo>
                  <a:pt x="1588967" y="321310"/>
                  <a:pt x="1536473" y="250190"/>
                  <a:pt x="1435720" y="192617"/>
                </a:cubicBezTo>
                <a:cubicBezTo>
                  <a:pt x="1334967" y="135044"/>
                  <a:pt x="1103827" y="91017"/>
                  <a:pt x="973440" y="60537"/>
                </a:cubicBezTo>
                <a:cubicBezTo>
                  <a:pt x="843053" y="30057"/>
                  <a:pt x="812573" y="-21590"/>
                  <a:pt x="653400" y="9737"/>
                </a:cubicBezTo>
                <a:cubicBezTo>
                  <a:pt x="494227" y="41064"/>
                  <a:pt x="88673" y="132504"/>
                  <a:pt x="18400" y="248497"/>
                </a:cubicBezTo>
                <a:cubicBezTo>
                  <a:pt x="-51873" y="364490"/>
                  <a:pt x="92060" y="600710"/>
                  <a:pt x="231760" y="705697"/>
                </a:cubicBezTo>
                <a:cubicBezTo>
                  <a:pt x="371460" y="810684"/>
                  <a:pt x="666947" y="879264"/>
                  <a:pt x="856600" y="878417"/>
                </a:cubicBezTo>
                <a:cubicBezTo>
                  <a:pt x="1046253" y="877570"/>
                  <a:pt x="1251147" y="771737"/>
                  <a:pt x="1369680" y="700617"/>
                </a:cubicBezTo>
                <a:cubicBezTo>
                  <a:pt x="1488213" y="629497"/>
                  <a:pt x="1566953" y="490644"/>
                  <a:pt x="1577960" y="405977"/>
                </a:cubicBezTo>
                <a:close/>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pic>
        <p:nvPicPr>
          <p:cNvPr id="12" name="Content Placeholder 6">
            <a:extLst>
              <a:ext uri="{FF2B5EF4-FFF2-40B4-BE49-F238E27FC236}">
                <a16:creationId xmlns:a16="http://schemas.microsoft.com/office/drawing/2014/main" id="{10307ECE-BD52-444A-A8DE-BFDA8AB0B7F7}"/>
              </a:ext>
            </a:extLst>
          </p:cNvPr>
          <p:cNvPicPr>
            <a:picLocks noChangeAspect="1"/>
          </p:cNvPicPr>
          <p:nvPr/>
        </p:nvPicPr>
        <p:blipFill rotWithShape="1">
          <a:blip r:embed="rId4"/>
          <a:srcRect l="2522" t="2559" r="4718" b="1288"/>
          <a:stretch/>
        </p:blipFill>
        <p:spPr>
          <a:xfrm>
            <a:off x="9677900" y="2157411"/>
            <a:ext cx="2082801" cy="2698751"/>
          </a:xfrm>
          <a:prstGeom prst="rect">
            <a:avLst/>
          </a:prstGeom>
          <a:ln>
            <a:noFill/>
          </a:ln>
          <a:effectLst>
            <a:softEdge rad="112500"/>
          </a:effectLst>
        </p:spPr>
      </p:pic>
    </p:spTree>
    <p:extLst>
      <p:ext uri="{BB962C8B-B14F-4D97-AF65-F5344CB8AC3E}">
        <p14:creationId xmlns:p14="http://schemas.microsoft.com/office/powerpoint/2010/main" val="3468110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5F64D-4983-46E2-AB3F-659EDDB17D4B}"/>
              </a:ext>
            </a:extLst>
          </p:cNvPr>
          <p:cNvSpPr>
            <a:spLocks noGrp="1"/>
          </p:cNvSpPr>
          <p:nvPr>
            <p:ph type="title"/>
          </p:nvPr>
        </p:nvSpPr>
        <p:spPr/>
        <p:txBody>
          <a:bodyPr/>
          <a:lstStyle/>
          <a:p>
            <a:endParaRPr lang="he-IL" dirty="0"/>
          </a:p>
        </p:txBody>
      </p:sp>
      <p:pic>
        <p:nvPicPr>
          <p:cNvPr id="4" name="Content Placeholder 3">
            <a:extLst>
              <a:ext uri="{FF2B5EF4-FFF2-40B4-BE49-F238E27FC236}">
                <a16:creationId xmlns:a16="http://schemas.microsoft.com/office/drawing/2014/main" id="{0273DFD2-529A-44DD-B77E-D164DB5F95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12672" y="127567"/>
            <a:ext cx="5017208" cy="6689612"/>
          </a:xfrm>
          <a:prstGeom prst="rect">
            <a:avLst/>
          </a:prstGeom>
        </p:spPr>
      </p:pic>
    </p:spTree>
    <p:extLst>
      <p:ext uri="{BB962C8B-B14F-4D97-AF65-F5344CB8AC3E}">
        <p14:creationId xmlns:p14="http://schemas.microsoft.com/office/powerpoint/2010/main" val="2387750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04094AB-869E-4D28-BA11-BF835C20ACFA}"/>
              </a:ext>
            </a:extLst>
          </p:cNvPr>
          <p:cNvSpPr>
            <a:spLocks noGrp="1"/>
          </p:cNvSpPr>
          <p:nvPr>
            <p:ph type="title"/>
          </p:nvPr>
        </p:nvSpPr>
        <p:spPr/>
        <p:txBody>
          <a:bodyPr/>
          <a:lstStyle/>
          <a:p>
            <a:endParaRPr lang="he-IL" dirty="0"/>
          </a:p>
        </p:txBody>
      </p:sp>
      <p:pic>
        <p:nvPicPr>
          <p:cNvPr id="4" name="Content Placeholder 3">
            <a:extLst>
              <a:ext uri="{FF2B5EF4-FFF2-40B4-BE49-F238E27FC236}">
                <a16:creationId xmlns:a16="http://schemas.microsoft.com/office/drawing/2014/main" id="{150C2B77-FCB3-4ED7-BAAA-8CBD19B317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6507" y="365125"/>
            <a:ext cx="8352367" cy="6264275"/>
          </a:xfrm>
        </p:spPr>
      </p:pic>
    </p:spTree>
    <p:extLst>
      <p:ext uri="{BB962C8B-B14F-4D97-AF65-F5344CB8AC3E}">
        <p14:creationId xmlns:p14="http://schemas.microsoft.com/office/powerpoint/2010/main" val="379011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06737E-950A-44CC-B4FC-7BCDEBE71054}"/>
              </a:ext>
            </a:extLst>
          </p:cNvPr>
          <p:cNvPicPr>
            <a:picLocks noChangeAspect="1"/>
          </p:cNvPicPr>
          <p:nvPr/>
        </p:nvPicPr>
        <p:blipFill rotWithShape="1">
          <a:blip r:embed="rId3">
            <a:extLst>
              <a:ext uri="{28A0092B-C50C-407E-A947-70E740481C1C}">
                <a14:useLocalDpi xmlns:a14="http://schemas.microsoft.com/office/drawing/2010/main" val="0"/>
              </a:ext>
            </a:extLst>
          </a:blip>
          <a:srcRect t="-276" b="-2"/>
          <a:stretch/>
        </p:blipFill>
        <p:spPr>
          <a:xfrm>
            <a:off x="20055" y="0"/>
            <a:ext cx="7237396" cy="6858000"/>
          </a:xfrm>
          <a:prstGeom prst="rect">
            <a:avLst/>
          </a:prstGeom>
        </p:spPr>
      </p:pic>
      <p:cxnSp>
        <p:nvCxnSpPr>
          <p:cNvPr id="5" name="Straight Connector 4">
            <a:extLst>
              <a:ext uri="{FF2B5EF4-FFF2-40B4-BE49-F238E27FC236}">
                <a16:creationId xmlns:a16="http://schemas.microsoft.com/office/drawing/2014/main" id="{D2B6FF26-8DA8-444A-A1B2-5A80AA5D0453}"/>
              </a:ext>
            </a:extLst>
          </p:cNvPr>
          <p:cNvCxnSpPr/>
          <p:nvPr/>
        </p:nvCxnSpPr>
        <p:spPr>
          <a:xfrm>
            <a:off x="7372952" y="0"/>
            <a:ext cx="0" cy="6858000"/>
          </a:xfrm>
          <a:prstGeom prst="line">
            <a:avLst/>
          </a:prstGeom>
          <a:ln w="28575">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9E4EB516-9251-47D3-B752-36ABDEFFE8EA}"/>
              </a:ext>
            </a:extLst>
          </p:cNvPr>
          <p:cNvSpPr txBox="1"/>
          <p:nvPr/>
        </p:nvSpPr>
        <p:spPr>
          <a:xfrm>
            <a:off x="7372952" y="1193533"/>
            <a:ext cx="4730143" cy="2185214"/>
          </a:xfrm>
          <a:prstGeom prst="rect">
            <a:avLst/>
          </a:prstGeom>
          <a:noFill/>
        </p:spPr>
        <p:txBody>
          <a:bodyPr wrap="square" rtlCol="1">
            <a:spAutoFit/>
          </a:bodyPr>
          <a:lstStyle/>
          <a:p>
            <a:pPr algn="r" rtl="1"/>
            <a:r>
              <a:rPr lang="he-IL" sz="2400" b="1" u="sng" dirty="0">
                <a:latin typeface="Tahoma" panose="020B0604030504040204" pitchFamily="34" charset="0"/>
                <a:ea typeface="Tahoma" panose="020B0604030504040204" pitchFamily="34" charset="0"/>
                <a:cs typeface="Tahoma" panose="020B0604030504040204" pitchFamily="34" charset="0"/>
              </a:rPr>
              <a:t>הפקת נתוני החזריות מהדימות</a:t>
            </a:r>
          </a:p>
          <a:p>
            <a:pPr algn="r" rtl="1"/>
            <a:endParaRPr lang="he-IL" sz="2800" b="1" dirty="0"/>
          </a:p>
          <a:p>
            <a:pPr algn="r" rtl="1"/>
            <a:endParaRPr lang="he-IL" sz="2800" b="1" dirty="0"/>
          </a:p>
          <a:p>
            <a:pPr algn="r" rtl="1"/>
            <a:endParaRPr lang="he-IL" sz="2800" b="1" dirty="0"/>
          </a:p>
          <a:p>
            <a:pPr marL="457200" indent="-457200" algn="r" rtl="1">
              <a:buFontTx/>
              <a:buChar char="-"/>
            </a:pPr>
            <a:endParaRPr lang="he-IL" sz="2800" b="1" dirty="0"/>
          </a:p>
        </p:txBody>
      </p:sp>
    </p:spTree>
    <p:extLst>
      <p:ext uri="{BB962C8B-B14F-4D97-AF65-F5344CB8AC3E}">
        <p14:creationId xmlns:p14="http://schemas.microsoft.com/office/powerpoint/2010/main" val="3465749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A75FA7-4FE9-4C87-92CA-20A0F7C07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9" y="30905"/>
            <a:ext cx="7238063" cy="6827095"/>
          </a:xfrm>
          <a:prstGeom prst="rect">
            <a:avLst/>
          </a:prstGeom>
        </p:spPr>
      </p:pic>
      <p:cxnSp>
        <p:nvCxnSpPr>
          <p:cNvPr id="5" name="Straight Connector 4">
            <a:extLst>
              <a:ext uri="{FF2B5EF4-FFF2-40B4-BE49-F238E27FC236}">
                <a16:creationId xmlns:a16="http://schemas.microsoft.com/office/drawing/2014/main" id="{4DEAE49A-AA26-4527-A9BC-B48795F85CAB}"/>
              </a:ext>
            </a:extLst>
          </p:cNvPr>
          <p:cNvCxnSpPr/>
          <p:nvPr/>
        </p:nvCxnSpPr>
        <p:spPr>
          <a:xfrm>
            <a:off x="7372952" y="0"/>
            <a:ext cx="0" cy="6858000"/>
          </a:xfrm>
          <a:prstGeom prst="line">
            <a:avLst/>
          </a:prstGeom>
          <a:ln w="28575">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82EACF59-9E2B-4DF4-8F04-F24F74A139A6}"/>
              </a:ext>
            </a:extLst>
          </p:cNvPr>
          <p:cNvSpPr txBox="1"/>
          <p:nvPr/>
        </p:nvSpPr>
        <p:spPr>
          <a:xfrm>
            <a:off x="7372952" y="1193533"/>
            <a:ext cx="4730143" cy="2862322"/>
          </a:xfrm>
          <a:prstGeom prst="rect">
            <a:avLst/>
          </a:prstGeom>
          <a:noFill/>
        </p:spPr>
        <p:txBody>
          <a:bodyPr wrap="square" rtlCol="1">
            <a:spAutoFit/>
          </a:bodyPr>
          <a:lstStyle/>
          <a:p>
            <a:pPr algn="r" rtl="1"/>
            <a:r>
              <a:rPr lang="he-IL" sz="2400" b="1" u="sng" dirty="0">
                <a:latin typeface="Tahoma" panose="020B0604030504040204" pitchFamily="34" charset="0"/>
                <a:ea typeface="Tahoma" panose="020B0604030504040204" pitchFamily="34" charset="0"/>
                <a:cs typeface="Tahoma" panose="020B0604030504040204" pitchFamily="34" charset="0"/>
              </a:rPr>
              <a:t>הפקת נתוני החזריות מהדימות</a:t>
            </a:r>
          </a:p>
          <a:p>
            <a:pPr algn="r" rtl="1"/>
            <a:endParaRPr lang="he-IL" sz="2400" b="1" dirty="0">
              <a:latin typeface="Tahoma" panose="020B0604030504040204" pitchFamily="34" charset="0"/>
              <a:ea typeface="Tahoma" panose="020B0604030504040204" pitchFamily="34" charset="0"/>
              <a:cs typeface="Tahoma" panose="020B0604030504040204" pitchFamily="34" charset="0"/>
            </a:endParaRPr>
          </a:p>
          <a:p>
            <a:pPr marL="457200" indent="-457200" algn="r" rtl="1">
              <a:buFont typeface="Arial" panose="020B0604020202020204" pitchFamily="34" charset="0"/>
              <a:buChar char="•"/>
            </a:pPr>
            <a:r>
              <a:rPr lang="he-IL" sz="2400" b="1" dirty="0">
                <a:latin typeface="Tahoma" panose="020B0604030504040204" pitchFamily="34" charset="0"/>
                <a:ea typeface="Tahoma" panose="020B0604030504040204" pitchFamily="34" charset="0"/>
                <a:cs typeface="Tahoma" panose="020B0604030504040204" pitchFamily="34" charset="0"/>
              </a:rPr>
              <a:t>מיסוך פיקסלים שאינם צמחיים (</a:t>
            </a:r>
            <a:r>
              <a:rPr lang="en-US" sz="2400" b="1" dirty="0">
                <a:latin typeface="Tahoma" panose="020B0604030504040204" pitchFamily="34" charset="0"/>
                <a:ea typeface="Tahoma" panose="020B0604030504040204" pitchFamily="34" charset="0"/>
                <a:cs typeface="Tahoma" panose="020B0604030504040204" pitchFamily="34" charset="0"/>
              </a:rPr>
              <a:t>NDVI</a:t>
            </a:r>
            <a:r>
              <a:rPr lang="he-IL" sz="2400" b="1" dirty="0">
                <a:latin typeface="Tahoma" panose="020B0604030504040204" pitchFamily="34" charset="0"/>
                <a:ea typeface="Tahoma" panose="020B0604030504040204" pitchFamily="34" charset="0"/>
                <a:cs typeface="Tahoma" panose="020B0604030504040204" pitchFamily="34" charset="0"/>
              </a:rPr>
              <a:t> מתחת 0.3)</a:t>
            </a:r>
          </a:p>
          <a:p>
            <a:pPr algn="r" rtl="1"/>
            <a:endParaRPr lang="he-IL" sz="2800" b="1" dirty="0"/>
          </a:p>
          <a:p>
            <a:pPr algn="r" rtl="1"/>
            <a:endParaRPr lang="he-IL" sz="2800" b="1" dirty="0"/>
          </a:p>
          <a:p>
            <a:pPr marL="457200" indent="-457200" algn="r" rtl="1">
              <a:buFontTx/>
              <a:buChar char="-"/>
            </a:pPr>
            <a:endParaRPr lang="he-IL" sz="2800" b="1" dirty="0"/>
          </a:p>
        </p:txBody>
      </p:sp>
    </p:spTree>
    <p:extLst>
      <p:ext uri="{BB962C8B-B14F-4D97-AF65-F5344CB8AC3E}">
        <p14:creationId xmlns:p14="http://schemas.microsoft.com/office/powerpoint/2010/main" val="4011302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n astounding 102 million trees are now dead in California - Vox">
            <a:extLst>
              <a:ext uri="{FF2B5EF4-FFF2-40B4-BE49-F238E27FC236}">
                <a16:creationId xmlns:a16="http://schemas.microsoft.com/office/drawing/2014/main" id="{403604C0-EC4E-4425-A182-09DA7B7F5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973" y="0"/>
            <a:ext cx="4577892"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6" name="Picture 6" descr="Damage to Germany's storied forests stokes climate debate | The Seattle  Times">
            <a:extLst>
              <a:ext uri="{FF2B5EF4-FFF2-40B4-BE49-F238E27FC236}">
                <a16:creationId xmlns:a16="http://schemas.microsoft.com/office/drawing/2014/main" id="{7B0C71D4-4B58-4158-8663-DF2C4647A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225"/>
            <a:ext cx="6521412"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142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A1327C-5560-4555-93BD-53452BDF3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7270830" cy="6858000"/>
          </a:xfrm>
          <a:prstGeom prst="rect">
            <a:avLst/>
          </a:prstGeom>
        </p:spPr>
      </p:pic>
      <p:cxnSp>
        <p:nvCxnSpPr>
          <p:cNvPr id="6" name="Straight Connector 5">
            <a:extLst>
              <a:ext uri="{FF2B5EF4-FFF2-40B4-BE49-F238E27FC236}">
                <a16:creationId xmlns:a16="http://schemas.microsoft.com/office/drawing/2014/main" id="{AA87604B-D43C-40CA-BB52-31F5791A63D6}"/>
              </a:ext>
            </a:extLst>
          </p:cNvPr>
          <p:cNvCxnSpPr/>
          <p:nvPr/>
        </p:nvCxnSpPr>
        <p:spPr>
          <a:xfrm>
            <a:off x="7372952" y="0"/>
            <a:ext cx="0" cy="6858000"/>
          </a:xfrm>
          <a:prstGeom prst="line">
            <a:avLst/>
          </a:prstGeom>
          <a:ln w="28575">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583CBF17-8136-4A58-AE53-3BEFCEEE725C}"/>
              </a:ext>
            </a:extLst>
          </p:cNvPr>
          <p:cNvSpPr txBox="1"/>
          <p:nvPr/>
        </p:nvSpPr>
        <p:spPr>
          <a:xfrm>
            <a:off x="7372952" y="1193533"/>
            <a:ext cx="4730143" cy="3908762"/>
          </a:xfrm>
          <a:prstGeom prst="rect">
            <a:avLst/>
          </a:prstGeom>
          <a:noFill/>
        </p:spPr>
        <p:txBody>
          <a:bodyPr wrap="square" rtlCol="1">
            <a:spAutoFit/>
          </a:bodyPr>
          <a:lstStyle/>
          <a:p>
            <a:pPr algn="r" rtl="1"/>
            <a:r>
              <a:rPr lang="he-IL" sz="2400" b="1" u="sng" dirty="0">
                <a:latin typeface="Tahoma" panose="020B0604030504040204" pitchFamily="34" charset="0"/>
                <a:ea typeface="Tahoma" panose="020B0604030504040204" pitchFamily="34" charset="0"/>
                <a:cs typeface="Tahoma" panose="020B0604030504040204" pitchFamily="34" charset="0"/>
              </a:rPr>
              <a:t>הפקת נתוני החזריות מהדימות</a:t>
            </a:r>
          </a:p>
          <a:p>
            <a:pPr algn="r" rtl="1"/>
            <a:endParaRPr lang="he-IL" sz="2400" b="1" dirty="0">
              <a:latin typeface="Tahoma" panose="020B0604030504040204" pitchFamily="34" charset="0"/>
              <a:ea typeface="Tahoma" panose="020B0604030504040204" pitchFamily="34" charset="0"/>
              <a:cs typeface="Tahoma" panose="020B0604030504040204" pitchFamily="34" charset="0"/>
            </a:endParaRPr>
          </a:p>
          <a:p>
            <a:pPr marL="457200" indent="-457200" algn="r" rtl="1">
              <a:buFont typeface="Arial" panose="020B0604020202020204" pitchFamily="34" charset="0"/>
              <a:buChar char="•"/>
            </a:pPr>
            <a:r>
              <a:rPr lang="he-IL" sz="2400" b="1" dirty="0">
                <a:latin typeface="Tahoma" panose="020B0604030504040204" pitchFamily="34" charset="0"/>
                <a:ea typeface="Tahoma" panose="020B0604030504040204" pitchFamily="34" charset="0"/>
                <a:cs typeface="Tahoma" panose="020B0604030504040204" pitchFamily="34" charset="0"/>
              </a:rPr>
              <a:t>מיסוך פיקסלים שאינם צמחיים (</a:t>
            </a:r>
            <a:r>
              <a:rPr lang="en-US" sz="2400" b="1" dirty="0">
                <a:latin typeface="Tahoma" panose="020B0604030504040204" pitchFamily="34" charset="0"/>
                <a:ea typeface="Tahoma" panose="020B0604030504040204" pitchFamily="34" charset="0"/>
                <a:cs typeface="Tahoma" panose="020B0604030504040204" pitchFamily="34" charset="0"/>
              </a:rPr>
              <a:t>NDVI</a:t>
            </a:r>
            <a:r>
              <a:rPr lang="he-IL" sz="2400" b="1" dirty="0">
                <a:latin typeface="Tahoma" panose="020B0604030504040204" pitchFamily="34" charset="0"/>
                <a:ea typeface="Tahoma" panose="020B0604030504040204" pitchFamily="34" charset="0"/>
                <a:cs typeface="Tahoma" panose="020B0604030504040204" pitchFamily="34" charset="0"/>
              </a:rPr>
              <a:t> מתחת 0.3)</a:t>
            </a:r>
          </a:p>
          <a:p>
            <a:pPr algn="r" rtl="1"/>
            <a:endParaRPr lang="he-IL" sz="2400" b="1" dirty="0">
              <a:latin typeface="Tahoma" panose="020B0604030504040204" pitchFamily="34" charset="0"/>
              <a:ea typeface="Tahoma" panose="020B0604030504040204" pitchFamily="34" charset="0"/>
              <a:cs typeface="Tahoma" panose="020B0604030504040204" pitchFamily="34" charset="0"/>
            </a:endParaRPr>
          </a:p>
          <a:p>
            <a:pPr marL="457200" indent="-457200" algn="r" rtl="1">
              <a:buFont typeface="Arial" panose="020B0604020202020204" pitchFamily="34" charset="0"/>
              <a:buChar char="•"/>
            </a:pPr>
            <a:r>
              <a:rPr lang="he-IL" sz="2400" b="1" dirty="0">
                <a:latin typeface="Tahoma" panose="020B0604030504040204" pitchFamily="34" charset="0"/>
                <a:ea typeface="Tahoma" panose="020B0604030504040204" pitchFamily="34" charset="0"/>
                <a:cs typeface="Tahoma" panose="020B0604030504040204" pitchFamily="34" charset="0"/>
              </a:rPr>
              <a:t>מיסוך חלקי חופה שנמצאים בצל (החזריות נמוכה </a:t>
            </a:r>
            <a:r>
              <a:rPr lang="he-IL" sz="2400" b="1" dirty="0" err="1">
                <a:latin typeface="Tahoma" panose="020B0604030504040204" pitchFamily="34" charset="0"/>
                <a:ea typeface="Tahoma" panose="020B0604030504040204" pitchFamily="34" charset="0"/>
                <a:cs typeface="Tahoma" panose="020B0604030504040204" pitchFamily="34" charset="0"/>
              </a:rPr>
              <a:t>באינפרא</a:t>
            </a:r>
            <a:r>
              <a:rPr lang="he-IL" sz="2400" b="1" dirty="0">
                <a:latin typeface="Tahoma" panose="020B0604030504040204" pitchFamily="34" charset="0"/>
                <a:ea typeface="Tahoma" panose="020B0604030504040204" pitchFamily="34" charset="0"/>
                <a:cs typeface="Tahoma" panose="020B0604030504040204" pitchFamily="34" charset="0"/>
              </a:rPr>
              <a:t> אדום)</a:t>
            </a:r>
          </a:p>
          <a:p>
            <a:pPr marL="457200" indent="-457200" algn="r" rtl="1">
              <a:buFont typeface="Arial" panose="020B0604020202020204" pitchFamily="34" charset="0"/>
              <a:buChar char="•"/>
            </a:pPr>
            <a:endParaRPr lang="he-IL" sz="2800" b="1" dirty="0"/>
          </a:p>
          <a:p>
            <a:pPr marL="457200" indent="-457200" algn="r" rtl="1">
              <a:buFontTx/>
              <a:buChar char="-"/>
            </a:pPr>
            <a:endParaRPr lang="he-IL" sz="2800" b="1" dirty="0"/>
          </a:p>
        </p:txBody>
      </p:sp>
    </p:spTree>
    <p:extLst>
      <p:ext uri="{BB962C8B-B14F-4D97-AF65-F5344CB8AC3E}">
        <p14:creationId xmlns:p14="http://schemas.microsoft.com/office/powerpoint/2010/main" val="1070922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A1327C-5560-4555-93BD-53452BDF3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7270830" cy="6858000"/>
          </a:xfrm>
          <a:prstGeom prst="rect">
            <a:avLst/>
          </a:prstGeom>
        </p:spPr>
      </p:pic>
      <p:cxnSp>
        <p:nvCxnSpPr>
          <p:cNvPr id="6" name="Straight Connector 5">
            <a:extLst>
              <a:ext uri="{FF2B5EF4-FFF2-40B4-BE49-F238E27FC236}">
                <a16:creationId xmlns:a16="http://schemas.microsoft.com/office/drawing/2014/main" id="{AA87604B-D43C-40CA-BB52-31F5791A63D6}"/>
              </a:ext>
            </a:extLst>
          </p:cNvPr>
          <p:cNvCxnSpPr/>
          <p:nvPr/>
        </p:nvCxnSpPr>
        <p:spPr>
          <a:xfrm>
            <a:off x="7372952" y="0"/>
            <a:ext cx="0" cy="6858000"/>
          </a:xfrm>
          <a:prstGeom prst="line">
            <a:avLst/>
          </a:prstGeom>
          <a:ln w="28575">
            <a:solidFill>
              <a:schemeClr val="tx1"/>
            </a:solidFill>
            <a:prstDash val="sysDash"/>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583CBF17-8136-4A58-AE53-3BEFCEEE725C}"/>
              </a:ext>
            </a:extLst>
          </p:cNvPr>
          <p:cNvSpPr txBox="1"/>
          <p:nvPr/>
        </p:nvSpPr>
        <p:spPr>
          <a:xfrm>
            <a:off x="7372952" y="1193533"/>
            <a:ext cx="4730143" cy="4585871"/>
          </a:xfrm>
          <a:prstGeom prst="rect">
            <a:avLst/>
          </a:prstGeom>
          <a:noFill/>
        </p:spPr>
        <p:txBody>
          <a:bodyPr wrap="square" rtlCol="1">
            <a:spAutoFit/>
          </a:bodyPr>
          <a:lstStyle/>
          <a:p>
            <a:pPr algn="r" rtl="1"/>
            <a:r>
              <a:rPr lang="he-IL" sz="2400" b="1" u="sng" dirty="0">
                <a:latin typeface="Tahoma" panose="020B0604030504040204" pitchFamily="34" charset="0"/>
                <a:ea typeface="Tahoma" panose="020B0604030504040204" pitchFamily="34" charset="0"/>
                <a:cs typeface="Tahoma" panose="020B0604030504040204" pitchFamily="34" charset="0"/>
              </a:rPr>
              <a:t>הפקת נתוני החזריות מהדימות</a:t>
            </a:r>
          </a:p>
          <a:p>
            <a:pPr algn="r" rtl="1"/>
            <a:endParaRPr lang="he-IL" sz="2400" b="1" dirty="0">
              <a:latin typeface="Tahoma" panose="020B0604030504040204" pitchFamily="34" charset="0"/>
              <a:ea typeface="Tahoma" panose="020B0604030504040204" pitchFamily="34" charset="0"/>
              <a:cs typeface="Tahoma" panose="020B0604030504040204" pitchFamily="34" charset="0"/>
            </a:endParaRPr>
          </a:p>
          <a:p>
            <a:pPr marL="457200" indent="-457200" algn="r" rtl="1">
              <a:buFont typeface="Arial" panose="020B0604020202020204" pitchFamily="34" charset="0"/>
              <a:buChar char="•"/>
            </a:pPr>
            <a:r>
              <a:rPr lang="he-IL" sz="2400" b="1" dirty="0">
                <a:latin typeface="Tahoma" panose="020B0604030504040204" pitchFamily="34" charset="0"/>
                <a:ea typeface="Tahoma" panose="020B0604030504040204" pitchFamily="34" charset="0"/>
                <a:cs typeface="Tahoma" panose="020B0604030504040204" pitchFamily="34" charset="0"/>
              </a:rPr>
              <a:t>מיסוך פיקסלים שאינם צמחיים (</a:t>
            </a:r>
            <a:r>
              <a:rPr lang="en-US" sz="2400" b="1" dirty="0">
                <a:latin typeface="Tahoma" panose="020B0604030504040204" pitchFamily="34" charset="0"/>
                <a:ea typeface="Tahoma" panose="020B0604030504040204" pitchFamily="34" charset="0"/>
                <a:cs typeface="Tahoma" panose="020B0604030504040204" pitchFamily="34" charset="0"/>
              </a:rPr>
              <a:t>NDVI</a:t>
            </a:r>
            <a:r>
              <a:rPr lang="he-IL" sz="2400" b="1" dirty="0">
                <a:latin typeface="Tahoma" panose="020B0604030504040204" pitchFamily="34" charset="0"/>
                <a:ea typeface="Tahoma" panose="020B0604030504040204" pitchFamily="34" charset="0"/>
                <a:cs typeface="Tahoma" panose="020B0604030504040204" pitchFamily="34" charset="0"/>
              </a:rPr>
              <a:t> מתחת 0.3)</a:t>
            </a:r>
          </a:p>
          <a:p>
            <a:pPr algn="r" rtl="1"/>
            <a:endParaRPr lang="he-IL" sz="2400" b="1" dirty="0">
              <a:latin typeface="Tahoma" panose="020B0604030504040204" pitchFamily="34" charset="0"/>
              <a:ea typeface="Tahoma" panose="020B0604030504040204" pitchFamily="34" charset="0"/>
              <a:cs typeface="Tahoma" panose="020B0604030504040204" pitchFamily="34" charset="0"/>
            </a:endParaRPr>
          </a:p>
          <a:p>
            <a:pPr marL="457200" indent="-457200" algn="r" rtl="1">
              <a:buFont typeface="Arial" panose="020B0604020202020204" pitchFamily="34" charset="0"/>
              <a:buChar char="•"/>
            </a:pPr>
            <a:r>
              <a:rPr lang="he-IL" sz="2400" b="1" dirty="0">
                <a:latin typeface="Tahoma" panose="020B0604030504040204" pitchFamily="34" charset="0"/>
                <a:ea typeface="Tahoma" panose="020B0604030504040204" pitchFamily="34" charset="0"/>
                <a:cs typeface="Tahoma" panose="020B0604030504040204" pitchFamily="34" charset="0"/>
              </a:rPr>
              <a:t>מיסוך חלקי חופה שנמצאים בצל (החזריות נמוכה </a:t>
            </a:r>
            <a:r>
              <a:rPr lang="he-IL" sz="2400" b="1" dirty="0" err="1">
                <a:latin typeface="Tahoma" panose="020B0604030504040204" pitchFamily="34" charset="0"/>
                <a:ea typeface="Tahoma" panose="020B0604030504040204" pitchFamily="34" charset="0"/>
                <a:cs typeface="Tahoma" panose="020B0604030504040204" pitchFamily="34" charset="0"/>
              </a:rPr>
              <a:t>באינפרא</a:t>
            </a:r>
            <a:r>
              <a:rPr lang="he-IL" sz="2400" b="1" dirty="0">
                <a:latin typeface="Tahoma" panose="020B0604030504040204" pitchFamily="34" charset="0"/>
                <a:ea typeface="Tahoma" panose="020B0604030504040204" pitchFamily="34" charset="0"/>
                <a:cs typeface="Tahoma" panose="020B0604030504040204" pitchFamily="34" charset="0"/>
              </a:rPr>
              <a:t> אדום)</a:t>
            </a:r>
          </a:p>
          <a:p>
            <a:pPr marL="457200" indent="-457200" algn="r" rtl="1">
              <a:buFont typeface="Arial" panose="020B0604020202020204" pitchFamily="34" charset="0"/>
              <a:buChar char="•"/>
            </a:pPr>
            <a:endParaRPr lang="he-IL" sz="2400" b="1" dirty="0">
              <a:latin typeface="Tahoma" panose="020B0604030504040204" pitchFamily="34" charset="0"/>
              <a:ea typeface="Tahoma" panose="020B0604030504040204" pitchFamily="34" charset="0"/>
              <a:cs typeface="Tahoma" panose="020B0604030504040204" pitchFamily="34" charset="0"/>
            </a:endParaRPr>
          </a:p>
          <a:p>
            <a:pPr marL="457200" indent="-457200" algn="r" rtl="1">
              <a:buFont typeface="Arial" panose="020B0604020202020204" pitchFamily="34" charset="0"/>
              <a:buChar char="•"/>
            </a:pPr>
            <a:r>
              <a:rPr lang="he-IL" sz="2400" b="1" dirty="0">
                <a:latin typeface="Tahoma" panose="020B0604030504040204" pitchFamily="34" charset="0"/>
                <a:ea typeface="Tahoma" panose="020B0604030504040204" pitchFamily="34" charset="0"/>
                <a:cs typeface="Tahoma" panose="020B0604030504040204" pitchFamily="34" charset="0"/>
              </a:rPr>
              <a:t>מיצוע ערכי החזריות עבור כל פיקסל ב274 ערוצים</a:t>
            </a:r>
          </a:p>
          <a:p>
            <a:pPr marL="457200" indent="-457200" algn="r" rtl="1">
              <a:buFontTx/>
              <a:buChar char="-"/>
            </a:pPr>
            <a:endParaRPr lang="he-IL" sz="2800" b="1" dirty="0"/>
          </a:p>
        </p:txBody>
      </p:sp>
      <p:graphicFrame>
        <p:nvGraphicFramePr>
          <p:cNvPr id="8" name="Table 7">
            <a:extLst>
              <a:ext uri="{FF2B5EF4-FFF2-40B4-BE49-F238E27FC236}">
                <a16:creationId xmlns:a16="http://schemas.microsoft.com/office/drawing/2014/main" id="{3F151BF3-6043-40D3-8C5D-E2EA7BA72F02}"/>
              </a:ext>
            </a:extLst>
          </p:cNvPr>
          <p:cNvGraphicFramePr>
            <a:graphicFrameLocks noGrp="1"/>
          </p:cNvGraphicFramePr>
          <p:nvPr>
            <p:extLst>
              <p:ext uri="{D42A27DB-BD31-4B8C-83A1-F6EECF244321}">
                <p14:modId xmlns:p14="http://schemas.microsoft.com/office/powerpoint/2010/main" val="2512853449"/>
              </p:ext>
            </p:extLst>
          </p:nvPr>
        </p:nvGraphicFramePr>
        <p:xfrm>
          <a:off x="102115" y="13508"/>
          <a:ext cx="7270836" cy="6845168"/>
        </p:xfrm>
        <a:graphic>
          <a:graphicData uri="http://schemas.openxmlformats.org/drawingml/2006/table">
            <a:tbl>
              <a:tblPr/>
              <a:tblGrid>
                <a:gridCol w="605903">
                  <a:extLst>
                    <a:ext uri="{9D8B030D-6E8A-4147-A177-3AD203B41FA5}">
                      <a16:colId xmlns:a16="http://schemas.microsoft.com/office/drawing/2014/main" val="242251389"/>
                    </a:ext>
                  </a:extLst>
                </a:gridCol>
                <a:gridCol w="605903">
                  <a:extLst>
                    <a:ext uri="{9D8B030D-6E8A-4147-A177-3AD203B41FA5}">
                      <a16:colId xmlns:a16="http://schemas.microsoft.com/office/drawing/2014/main" val="2271268318"/>
                    </a:ext>
                  </a:extLst>
                </a:gridCol>
                <a:gridCol w="605903">
                  <a:extLst>
                    <a:ext uri="{9D8B030D-6E8A-4147-A177-3AD203B41FA5}">
                      <a16:colId xmlns:a16="http://schemas.microsoft.com/office/drawing/2014/main" val="290316890"/>
                    </a:ext>
                  </a:extLst>
                </a:gridCol>
                <a:gridCol w="605903">
                  <a:extLst>
                    <a:ext uri="{9D8B030D-6E8A-4147-A177-3AD203B41FA5}">
                      <a16:colId xmlns:a16="http://schemas.microsoft.com/office/drawing/2014/main" val="819017056"/>
                    </a:ext>
                  </a:extLst>
                </a:gridCol>
                <a:gridCol w="605903">
                  <a:extLst>
                    <a:ext uri="{9D8B030D-6E8A-4147-A177-3AD203B41FA5}">
                      <a16:colId xmlns:a16="http://schemas.microsoft.com/office/drawing/2014/main" val="3452779331"/>
                    </a:ext>
                  </a:extLst>
                </a:gridCol>
                <a:gridCol w="605903">
                  <a:extLst>
                    <a:ext uri="{9D8B030D-6E8A-4147-A177-3AD203B41FA5}">
                      <a16:colId xmlns:a16="http://schemas.microsoft.com/office/drawing/2014/main" val="1271181124"/>
                    </a:ext>
                  </a:extLst>
                </a:gridCol>
                <a:gridCol w="605903">
                  <a:extLst>
                    <a:ext uri="{9D8B030D-6E8A-4147-A177-3AD203B41FA5}">
                      <a16:colId xmlns:a16="http://schemas.microsoft.com/office/drawing/2014/main" val="3655055509"/>
                    </a:ext>
                  </a:extLst>
                </a:gridCol>
                <a:gridCol w="605903">
                  <a:extLst>
                    <a:ext uri="{9D8B030D-6E8A-4147-A177-3AD203B41FA5}">
                      <a16:colId xmlns:a16="http://schemas.microsoft.com/office/drawing/2014/main" val="780864385"/>
                    </a:ext>
                  </a:extLst>
                </a:gridCol>
                <a:gridCol w="605903">
                  <a:extLst>
                    <a:ext uri="{9D8B030D-6E8A-4147-A177-3AD203B41FA5}">
                      <a16:colId xmlns:a16="http://schemas.microsoft.com/office/drawing/2014/main" val="3311277419"/>
                    </a:ext>
                  </a:extLst>
                </a:gridCol>
                <a:gridCol w="605903">
                  <a:extLst>
                    <a:ext uri="{9D8B030D-6E8A-4147-A177-3AD203B41FA5}">
                      <a16:colId xmlns:a16="http://schemas.microsoft.com/office/drawing/2014/main" val="2676268958"/>
                    </a:ext>
                  </a:extLst>
                </a:gridCol>
                <a:gridCol w="605903">
                  <a:extLst>
                    <a:ext uri="{9D8B030D-6E8A-4147-A177-3AD203B41FA5}">
                      <a16:colId xmlns:a16="http://schemas.microsoft.com/office/drawing/2014/main" val="2916158351"/>
                    </a:ext>
                  </a:extLst>
                </a:gridCol>
                <a:gridCol w="605903">
                  <a:extLst>
                    <a:ext uri="{9D8B030D-6E8A-4147-A177-3AD203B41FA5}">
                      <a16:colId xmlns:a16="http://schemas.microsoft.com/office/drawing/2014/main" val="1718240954"/>
                    </a:ext>
                  </a:extLst>
                </a:gridCol>
              </a:tblGrid>
              <a:tr h="135618">
                <a:tc>
                  <a:txBody>
                    <a:bodyPr/>
                    <a:lstStyle/>
                    <a:p>
                      <a:pPr algn="l" fontAlgn="b"/>
                      <a:r>
                        <a:rPr lang="en-US" sz="1000" b="0" i="0" u="none" strike="noStrike" dirty="0" err="1">
                          <a:solidFill>
                            <a:schemeClr val="bg1">
                              <a:lumMod val="50000"/>
                            </a:schemeClr>
                          </a:solidFill>
                          <a:effectLst/>
                          <a:latin typeface="Arial" panose="020B0604020202020204" pitchFamily="34" charset="0"/>
                        </a:rPr>
                        <a:t>pistacia</a:t>
                      </a:r>
                      <a:endParaRPr lang="en-US" sz="1000" b="0" i="0" u="none" strike="noStrike" dirty="0">
                        <a:solidFill>
                          <a:schemeClr val="bg1">
                            <a:lumMod val="50000"/>
                          </a:schemeClr>
                        </a:solidFill>
                        <a:effectLst/>
                        <a:latin typeface="Arial" panose="020B0604020202020204" pitchFamily="34" charset="0"/>
                      </a:endParaRPr>
                    </a:p>
                  </a:txBody>
                  <a:tcPr marL="3172" marR="3172" marT="3172" marB="0" anchor="b">
                    <a:lnL>
                      <a:noFill/>
                    </a:lnL>
                    <a:lnR>
                      <a:noFill/>
                    </a:lnR>
                    <a:lnT>
                      <a:noFill/>
                    </a:lnT>
                    <a:lnB>
                      <a:noFill/>
                    </a:lnB>
                  </a:tcPr>
                </a:tc>
                <a:tc>
                  <a:txBody>
                    <a:bodyPr/>
                    <a:lstStyle/>
                    <a:p>
                      <a:pPr algn="l" fontAlgn="b"/>
                      <a:r>
                        <a:rPr lang="en-US" sz="1000" b="0" i="0" u="none" strike="noStrike">
                          <a:solidFill>
                            <a:schemeClr val="bg1">
                              <a:lumMod val="50000"/>
                            </a:schemeClr>
                          </a:solidFill>
                          <a:effectLst/>
                          <a:latin typeface="Arial" panose="020B0604020202020204" pitchFamily="34" charset="0"/>
                        </a:rPr>
                        <a:t>band_1</a:t>
                      </a:r>
                    </a:p>
                  </a:txBody>
                  <a:tcPr marL="3172" marR="3172" marT="3172" marB="0" anchor="b">
                    <a:lnL>
                      <a:noFill/>
                    </a:lnL>
                    <a:lnR>
                      <a:noFill/>
                    </a:lnR>
                    <a:lnT>
                      <a:noFill/>
                    </a:lnT>
                    <a:lnB>
                      <a:noFill/>
                    </a:lnB>
                  </a:tcPr>
                </a:tc>
                <a:tc>
                  <a:txBody>
                    <a:bodyPr/>
                    <a:lstStyle/>
                    <a:p>
                      <a:pPr algn="l" fontAlgn="b"/>
                      <a:r>
                        <a:rPr lang="en-US" sz="1000" b="0" i="0" u="none" strike="noStrike">
                          <a:solidFill>
                            <a:schemeClr val="bg1">
                              <a:lumMod val="50000"/>
                            </a:schemeClr>
                          </a:solidFill>
                          <a:effectLst/>
                          <a:latin typeface="Arial" panose="020B0604020202020204" pitchFamily="34" charset="0"/>
                        </a:rPr>
                        <a:t>band_2</a:t>
                      </a:r>
                    </a:p>
                  </a:txBody>
                  <a:tcPr marL="3172" marR="3172" marT="3172" marB="0" anchor="b">
                    <a:lnL>
                      <a:noFill/>
                    </a:lnL>
                    <a:lnR>
                      <a:noFill/>
                    </a:lnR>
                    <a:lnT>
                      <a:noFill/>
                    </a:lnT>
                    <a:lnB>
                      <a:noFill/>
                    </a:lnB>
                  </a:tcPr>
                </a:tc>
                <a:tc>
                  <a:txBody>
                    <a:bodyPr/>
                    <a:lstStyle/>
                    <a:p>
                      <a:pPr algn="l" fontAlgn="b"/>
                      <a:r>
                        <a:rPr lang="en-US" sz="1000" b="0" i="0" u="none" strike="noStrike">
                          <a:solidFill>
                            <a:schemeClr val="bg1">
                              <a:lumMod val="50000"/>
                            </a:schemeClr>
                          </a:solidFill>
                          <a:effectLst/>
                          <a:latin typeface="Arial" panose="020B0604020202020204" pitchFamily="34" charset="0"/>
                        </a:rPr>
                        <a:t>band_3</a:t>
                      </a:r>
                    </a:p>
                  </a:txBody>
                  <a:tcPr marL="3172" marR="3172" marT="3172" marB="0" anchor="b">
                    <a:lnL>
                      <a:noFill/>
                    </a:lnL>
                    <a:lnR>
                      <a:noFill/>
                    </a:lnR>
                    <a:lnT>
                      <a:noFill/>
                    </a:lnT>
                    <a:lnB>
                      <a:noFill/>
                    </a:lnB>
                  </a:tcPr>
                </a:tc>
                <a:tc>
                  <a:txBody>
                    <a:bodyPr/>
                    <a:lstStyle/>
                    <a:p>
                      <a:pPr algn="l" fontAlgn="b"/>
                      <a:r>
                        <a:rPr lang="en-US" sz="1000" b="0" i="0" u="none" strike="noStrike">
                          <a:solidFill>
                            <a:schemeClr val="bg1">
                              <a:lumMod val="50000"/>
                            </a:schemeClr>
                          </a:solidFill>
                          <a:effectLst/>
                          <a:latin typeface="Arial" panose="020B0604020202020204" pitchFamily="34" charset="0"/>
                        </a:rPr>
                        <a:t>band_4</a:t>
                      </a:r>
                    </a:p>
                  </a:txBody>
                  <a:tcPr marL="3172" marR="3172" marT="3172" marB="0" anchor="b">
                    <a:lnL>
                      <a:noFill/>
                    </a:lnL>
                    <a:lnR>
                      <a:noFill/>
                    </a:lnR>
                    <a:lnT>
                      <a:noFill/>
                    </a:lnT>
                    <a:lnB>
                      <a:noFill/>
                    </a:lnB>
                  </a:tcPr>
                </a:tc>
                <a:tc>
                  <a:txBody>
                    <a:bodyPr/>
                    <a:lstStyle/>
                    <a:p>
                      <a:pPr algn="l" fontAlgn="b"/>
                      <a:r>
                        <a:rPr lang="en-US" sz="1000" b="0" i="0" u="none" strike="noStrike">
                          <a:solidFill>
                            <a:schemeClr val="bg1">
                              <a:lumMod val="50000"/>
                            </a:schemeClr>
                          </a:solidFill>
                          <a:effectLst/>
                          <a:latin typeface="Arial" panose="020B0604020202020204" pitchFamily="34" charset="0"/>
                        </a:rPr>
                        <a:t>band_5</a:t>
                      </a:r>
                    </a:p>
                  </a:txBody>
                  <a:tcPr marL="3172" marR="3172" marT="3172" marB="0" anchor="b">
                    <a:lnL>
                      <a:noFill/>
                    </a:lnL>
                    <a:lnR>
                      <a:noFill/>
                    </a:lnR>
                    <a:lnT>
                      <a:noFill/>
                    </a:lnT>
                    <a:lnB>
                      <a:noFill/>
                    </a:lnB>
                  </a:tcPr>
                </a:tc>
                <a:tc>
                  <a:txBody>
                    <a:bodyPr/>
                    <a:lstStyle/>
                    <a:p>
                      <a:pPr algn="l" fontAlgn="b"/>
                      <a:r>
                        <a:rPr lang="en-US" sz="1000" b="0" i="0" u="none" strike="noStrike">
                          <a:solidFill>
                            <a:schemeClr val="bg1">
                              <a:lumMod val="50000"/>
                            </a:schemeClr>
                          </a:solidFill>
                          <a:effectLst/>
                          <a:latin typeface="Arial" panose="020B0604020202020204" pitchFamily="34" charset="0"/>
                        </a:rPr>
                        <a:t>band_6</a:t>
                      </a:r>
                    </a:p>
                  </a:txBody>
                  <a:tcPr marL="3172" marR="3172" marT="3172" marB="0" anchor="b">
                    <a:lnL>
                      <a:noFill/>
                    </a:lnL>
                    <a:lnR>
                      <a:noFill/>
                    </a:lnR>
                    <a:lnT>
                      <a:noFill/>
                    </a:lnT>
                    <a:lnB>
                      <a:noFill/>
                    </a:lnB>
                  </a:tcPr>
                </a:tc>
                <a:tc>
                  <a:txBody>
                    <a:bodyPr/>
                    <a:lstStyle/>
                    <a:p>
                      <a:pPr algn="l" fontAlgn="b"/>
                      <a:r>
                        <a:rPr lang="en-US" sz="1000" b="0" i="0" u="none" strike="noStrike">
                          <a:solidFill>
                            <a:schemeClr val="bg1">
                              <a:lumMod val="50000"/>
                            </a:schemeClr>
                          </a:solidFill>
                          <a:effectLst/>
                          <a:latin typeface="Arial" panose="020B0604020202020204" pitchFamily="34" charset="0"/>
                        </a:rPr>
                        <a:t>band_7</a:t>
                      </a:r>
                    </a:p>
                  </a:txBody>
                  <a:tcPr marL="3172" marR="3172" marT="3172" marB="0" anchor="b">
                    <a:lnL>
                      <a:noFill/>
                    </a:lnL>
                    <a:lnR>
                      <a:noFill/>
                    </a:lnR>
                    <a:lnT>
                      <a:noFill/>
                    </a:lnT>
                    <a:lnB>
                      <a:noFill/>
                    </a:lnB>
                  </a:tcPr>
                </a:tc>
                <a:tc>
                  <a:txBody>
                    <a:bodyPr/>
                    <a:lstStyle/>
                    <a:p>
                      <a:pPr algn="l" fontAlgn="b"/>
                      <a:r>
                        <a:rPr lang="en-US" sz="1000" b="0" i="0" u="none" strike="noStrike">
                          <a:solidFill>
                            <a:schemeClr val="bg1">
                              <a:lumMod val="50000"/>
                            </a:schemeClr>
                          </a:solidFill>
                          <a:effectLst/>
                          <a:latin typeface="Arial" panose="020B0604020202020204" pitchFamily="34" charset="0"/>
                        </a:rPr>
                        <a:t>band_8</a:t>
                      </a:r>
                    </a:p>
                  </a:txBody>
                  <a:tcPr marL="3172" marR="3172" marT="3172" marB="0" anchor="b">
                    <a:lnL>
                      <a:noFill/>
                    </a:lnL>
                    <a:lnR>
                      <a:noFill/>
                    </a:lnR>
                    <a:lnT>
                      <a:noFill/>
                    </a:lnT>
                    <a:lnB>
                      <a:noFill/>
                    </a:lnB>
                  </a:tcPr>
                </a:tc>
                <a:tc>
                  <a:txBody>
                    <a:bodyPr/>
                    <a:lstStyle/>
                    <a:p>
                      <a:pPr algn="l" fontAlgn="b"/>
                      <a:r>
                        <a:rPr lang="en-US" sz="1000" b="0" i="0" u="none" strike="noStrike">
                          <a:solidFill>
                            <a:schemeClr val="bg1">
                              <a:lumMod val="50000"/>
                            </a:schemeClr>
                          </a:solidFill>
                          <a:effectLst/>
                          <a:latin typeface="Arial" panose="020B0604020202020204" pitchFamily="34" charset="0"/>
                        </a:rPr>
                        <a:t>band_9</a:t>
                      </a:r>
                    </a:p>
                  </a:txBody>
                  <a:tcPr marL="3172" marR="3172" marT="3172" marB="0" anchor="b">
                    <a:lnL>
                      <a:noFill/>
                    </a:lnL>
                    <a:lnR>
                      <a:noFill/>
                    </a:lnR>
                    <a:lnT>
                      <a:noFill/>
                    </a:lnT>
                    <a:lnB>
                      <a:noFill/>
                    </a:lnB>
                  </a:tcPr>
                </a:tc>
                <a:tc>
                  <a:txBody>
                    <a:bodyPr/>
                    <a:lstStyle/>
                    <a:p>
                      <a:pPr algn="l" fontAlgn="b"/>
                      <a:r>
                        <a:rPr lang="en-US" sz="1000" b="0" i="0" u="none" strike="noStrike">
                          <a:solidFill>
                            <a:schemeClr val="bg1">
                              <a:lumMod val="50000"/>
                            </a:schemeClr>
                          </a:solidFill>
                          <a:effectLst/>
                          <a:latin typeface="Arial" panose="020B0604020202020204" pitchFamily="34" charset="0"/>
                        </a:rPr>
                        <a:t>band_10</a:t>
                      </a:r>
                    </a:p>
                  </a:txBody>
                  <a:tcPr marL="3172" marR="3172" marT="3172" marB="0" anchor="b">
                    <a:lnL>
                      <a:noFill/>
                    </a:lnL>
                    <a:lnR>
                      <a:noFill/>
                    </a:lnR>
                    <a:lnT>
                      <a:noFill/>
                    </a:lnT>
                    <a:lnB>
                      <a:noFill/>
                    </a:lnB>
                  </a:tcPr>
                </a:tc>
                <a:tc>
                  <a:txBody>
                    <a:bodyPr/>
                    <a:lstStyle/>
                    <a:p>
                      <a:pPr algn="l" fontAlgn="b"/>
                      <a:r>
                        <a:rPr lang="en-US" sz="1000" b="0" i="0" u="none" strike="noStrike">
                          <a:solidFill>
                            <a:schemeClr val="bg1">
                              <a:lumMod val="50000"/>
                            </a:schemeClr>
                          </a:solidFill>
                          <a:effectLst/>
                          <a:latin typeface="Arial" panose="020B0604020202020204" pitchFamily="34" charset="0"/>
                        </a:rPr>
                        <a:t>band_11</a:t>
                      </a:r>
                    </a:p>
                  </a:txBody>
                  <a:tcPr marL="3172" marR="3172" marT="3172" marB="0" anchor="b">
                    <a:lnL>
                      <a:noFill/>
                    </a:lnL>
                    <a:lnR>
                      <a:noFill/>
                    </a:lnR>
                    <a:lnT>
                      <a:noFill/>
                    </a:lnT>
                    <a:lnB>
                      <a:noFill/>
                    </a:lnB>
                  </a:tcPr>
                </a:tc>
                <a:extLst>
                  <a:ext uri="{0D108BD9-81ED-4DB2-BD59-A6C34878D82A}">
                    <a16:rowId xmlns:a16="http://schemas.microsoft.com/office/drawing/2014/main" val="2897564810"/>
                  </a:ext>
                </a:extLst>
              </a:tr>
              <a:tr h="135618">
                <a:tc>
                  <a:txBody>
                    <a:bodyPr/>
                    <a:lstStyle/>
                    <a:p>
                      <a:pPr algn="l" fontAlgn="b"/>
                      <a:r>
                        <a:rPr lang="en-US" sz="1000" b="0" i="0" u="none" strike="noStrike" dirty="0">
                          <a:solidFill>
                            <a:schemeClr val="bg1">
                              <a:lumMod val="50000"/>
                            </a:schemeClr>
                          </a:solidFill>
                          <a:effectLst/>
                          <a:latin typeface="Arial" panose="020B0604020202020204" pitchFamily="34" charset="0"/>
                        </a:rPr>
                        <a:t>carob</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0.010194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0.010011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0.009175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0.007699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0.007592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0.007036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0.005164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0.006086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0.003842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0.005411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0.004611</a:t>
                      </a:r>
                    </a:p>
                  </a:txBody>
                  <a:tcPr marL="3172" marR="3172" marT="3172" marB="0" anchor="b">
                    <a:lnL>
                      <a:noFill/>
                    </a:lnL>
                    <a:lnR>
                      <a:noFill/>
                    </a:lnR>
                    <a:lnT>
                      <a:noFill/>
                    </a:lnT>
                    <a:lnB>
                      <a:noFill/>
                    </a:lnB>
                  </a:tcPr>
                </a:tc>
                <a:extLst>
                  <a:ext uri="{0D108BD9-81ED-4DB2-BD59-A6C34878D82A}">
                    <a16:rowId xmlns:a16="http://schemas.microsoft.com/office/drawing/2014/main" val="1821830689"/>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carob</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0.037627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0.040279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0.041283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0.037826</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0.035952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0.033266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0.032382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0.03217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0.025856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0.025183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0.025007</a:t>
                      </a:r>
                    </a:p>
                  </a:txBody>
                  <a:tcPr marL="3172" marR="3172" marT="3172" marB="0" anchor="b">
                    <a:lnL>
                      <a:noFill/>
                    </a:lnL>
                    <a:lnR>
                      <a:noFill/>
                    </a:lnR>
                    <a:lnT>
                      <a:noFill/>
                    </a:lnT>
                    <a:lnB>
                      <a:noFill/>
                    </a:lnB>
                  </a:tcPr>
                </a:tc>
                <a:extLst>
                  <a:ext uri="{0D108BD9-81ED-4DB2-BD59-A6C34878D82A}">
                    <a16:rowId xmlns:a16="http://schemas.microsoft.com/office/drawing/2014/main" val="2046739545"/>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oak</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0.033196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0.03384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0.028924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0.023894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0.022757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0.02099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0.015927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0.0192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0.01202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0.01667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0.014791</a:t>
                      </a:r>
                    </a:p>
                  </a:txBody>
                  <a:tcPr marL="3172" marR="3172" marT="3172" marB="0" anchor="b">
                    <a:lnL>
                      <a:noFill/>
                    </a:lnL>
                    <a:lnR>
                      <a:noFill/>
                    </a:lnR>
                    <a:lnT>
                      <a:noFill/>
                    </a:lnT>
                    <a:lnB>
                      <a:noFill/>
                    </a:lnB>
                  </a:tcPr>
                </a:tc>
                <a:extLst>
                  <a:ext uri="{0D108BD9-81ED-4DB2-BD59-A6C34878D82A}">
                    <a16:rowId xmlns:a16="http://schemas.microsoft.com/office/drawing/2014/main" val="95547498"/>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oak</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0.018413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0.018851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0.018071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0.015641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0.015507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0.014489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0.01099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0.01304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0.008428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0.01186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0.010332</a:t>
                      </a:r>
                    </a:p>
                  </a:txBody>
                  <a:tcPr marL="3172" marR="3172" marT="3172" marB="0" anchor="b">
                    <a:lnL>
                      <a:noFill/>
                    </a:lnL>
                    <a:lnR>
                      <a:noFill/>
                    </a:lnR>
                    <a:lnT>
                      <a:noFill/>
                    </a:lnT>
                    <a:lnB>
                      <a:noFill/>
                    </a:lnB>
                  </a:tcPr>
                </a:tc>
                <a:extLst>
                  <a:ext uri="{0D108BD9-81ED-4DB2-BD59-A6C34878D82A}">
                    <a16:rowId xmlns:a16="http://schemas.microsoft.com/office/drawing/2014/main" val="4260127690"/>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carob</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0.010516</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0.010085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0.009193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0.007716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0.007665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0.00709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0.005275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0.006225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0.003968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0.005542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0.004836</a:t>
                      </a:r>
                    </a:p>
                  </a:txBody>
                  <a:tcPr marL="3172" marR="3172" marT="3172" marB="0" anchor="b">
                    <a:lnL>
                      <a:noFill/>
                    </a:lnL>
                    <a:lnR>
                      <a:noFill/>
                    </a:lnR>
                    <a:lnT>
                      <a:noFill/>
                    </a:lnT>
                    <a:lnB>
                      <a:noFill/>
                    </a:lnB>
                  </a:tcPr>
                </a:tc>
                <a:extLst>
                  <a:ext uri="{0D108BD9-81ED-4DB2-BD59-A6C34878D82A}">
                    <a16:rowId xmlns:a16="http://schemas.microsoft.com/office/drawing/2014/main" val="313614559"/>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cypress</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0.031564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0.03277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0.032715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0.028025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0.0268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0.024868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0.023236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0.023575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0.019014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0.019039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0.018504</a:t>
                      </a:r>
                    </a:p>
                  </a:txBody>
                  <a:tcPr marL="3172" marR="3172" marT="3172" marB="0" anchor="b">
                    <a:lnL>
                      <a:noFill/>
                    </a:lnL>
                    <a:lnR>
                      <a:noFill/>
                    </a:lnR>
                    <a:lnT>
                      <a:noFill/>
                    </a:lnT>
                    <a:lnB>
                      <a:noFill/>
                    </a:lnB>
                  </a:tcPr>
                </a:tc>
                <a:extLst>
                  <a:ext uri="{0D108BD9-81ED-4DB2-BD59-A6C34878D82A}">
                    <a16:rowId xmlns:a16="http://schemas.microsoft.com/office/drawing/2014/main" val="1541393826"/>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carob</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0.032629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0.033424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0.028021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0.022898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0.023228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0.021105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0.015448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0.018331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0.011801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0.016409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0.014482</a:t>
                      </a:r>
                    </a:p>
                  </a:txBody>
                  <a:tcPr marL="3172" marR="3172" marT="3172" marB="0" anchor="b">
                    <a:lnL>
                      <a:noFill/>
                    </a:lnL>
                    <a:lnR>
                      <a:noFill/>
                    </a:lnR>
                    <a:lnT>
                      <a:noFill/>
                    </a:lnT>
                    <a:lnB>
                      <a:noFill/>
                    </a:lnB>
                  </a:tcPr>
                </a:tc>
                <a:extLst>
                  <a:ext uri="{0D108BD9-81ED-4DB2-BD59-A6C34878D82A}">
                    <a16:rowId xmlns:a16="http://schemas.microsoft.com/office/drawing/2014/main" val="3714641304"/>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cypress</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0.038132</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0.03924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0.035485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0.029063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0.028301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0.025916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0.019779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0.023505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0.01511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0.021319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0.018831</a:t>
                      </a:r>
                    </a:p>
                  </a:txBody>
                  <a:tcPr marL="3172" marR="3172" marT="3172" marB="0" anchor="b">
                    <a:lnL>
                      <a:noFill/>
                    </a:lnL>
                    <a:lnR>
                      <a:noFill/>
                    </a:lnR>
                    <a:lnT>
                      <a:noFill/>
                    </a:lnT>
                    <a:lnB>
                      <a:noFill/>
                    </a:lnB>
                  </a:tcPr>
                </a:tc>
                <a:extLst>
                  <a:ext uri="{0D108BD9-81ED-4DB2-BD59-A6C34878D82A}">
                    <a16:rowId xmlns:a16="http://schemas.microsoft.com/office/drawing/2014/main" val="3464424047"/>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oak</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0.017545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0.018243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0.01773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0.015773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0.015613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0.01467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0.011228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0.013343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0.008547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0.012056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0.010593</a:t>
                      </a:r>
                    </a:p>
                  </a:txBody>
                  <a:tcPr marL="3172" marR="3172" marT="3172" marB="0" anchor="b">
                    <a:lnL>
                      <a:noFill/>
                    </a:lnL>
                    <a:lnR>
                      <a:noFill/>
                    </a:lnR>
                    <a:lnT>
                      <a:noFill/>
                    </a:lnT>
                    <a:lnB>
                      <a:noFill/>
                    </a:lnB>
                  </a:tcPr>
                </a:tc>
                <a:extLst>
                  <a:ext uri="{0D108BD9-81ED-4DB2-BD59-A6C34878D82A}">
                    <a16:rowId xmlns:a16="http://schemas.microsoft.com/office/drawing/2014/main" val="1914435783"/>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carob</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0.04217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0.043224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0.03857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0.032108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0.032368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0.029814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0.022496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0.027032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0.017497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0.024602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0.021787</a:t>
                      </a:r>
                    </a:p>
                  </a:txBody>
                  <a:tcPr marL="3172" marR="3172" marT="3172" marB="0" anchor="b">
                    <a:lnL>
                      <a:noFill/>
                    </a:lnL>
                    <a:lnR>
                      <a:noFill/>
                    </a:lnR>
                    <a:lnT>
                      <a:noFill/>
                    </a:lnT>
                    <a:lnB>
                      <a:noFill/>
                    </a:lnB>
                  </a:tcPr>
                </a:tc>
                <a:extLst>
                  <a:ext uri="{0D108BD9-81ED-4DB2-BD59-A6C34878D82A}">
                    <a16:rowId xmlns:a16="http://schemas.microsoft.com/office/drawing/2014/main" val="869924661"/>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carob</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0.010805</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0.010378</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0.009829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0.008292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0.008314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0.007732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0.005789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0.007002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0.004426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0.006234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0.005363</a:t>
                      </a:r>
                    </a:p>
                  </a:txBody>
                  <a:tcPr marL="3172" marR="3172" marT="3172" marB="0" anchor="b">
                    <a:lnL>
                      <a:noFill/>
                    </a:lnL>
                    <a:lnR>
                      <a:noFill/>
                    </a:lnR>
                    <a:lnT>
                      <a:noFill/>
                    </a:lnT>
                    <a:lnB>
                      <a:noFill/>
                    </a:lnB>
                  </a:tcPr>
                </a:tc>
                <a:extLst>
                  <a:ext uri="{0D108BD9-81ED-4DB2-BD59-A6C34878D82A}">
                    <a16:rowId xmlns:a16="http://schemas.microsoft.com/office/drawing/2014/main" val="4060302691"/>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cypress</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0.010566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0.010154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0.009372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0.008053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0.007979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0.00751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0.00557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0.006675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0.004213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0.005949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0.005144</a:t>
                      </a:r>
                    </a:p>
                  </a:txBody>
                  <a:tcPr marL="3172" marR="3172" marT="3172" marB="0" anchor="b">
                    <a:lnL>
                      <a:noFill/>
                    </a:lnL>
                    <a:lnR>
                      <a:noFill/>
                    </a:lnR>
                    <a:lnT>
                      <a:noFill/>
                    </a:lnT>
                    <a:lnB>
                      <a:noFill/>
                    </a:lnB>
                  </a:tcPr>
                </a:tc>
                <a:extLst>
                  <a:ext uri="{0D108BD9-81ED-4DB2-BD59-A6C34878D82A}">
                    <a16:rowId xmlns:a16="http://schemas.microsoft.com/office/drawing/2014/main" val="2589377004"/>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cypress</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0.034396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0.035408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0.029522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0.023866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0.023575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0.021211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0.015887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0.018903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0.012376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0.017012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0.014331</a:t>
                      </a:r>
                    </a:p>
                  </a:txBody>
                  <a:tcPr marL="3172" marR="3172" marT="3172" marB="0" anchor="b">
                    <a:lnL>
                      <a:noFill/>
                    </a:lnL>
                    <a:lnR>
                      <a:noFill/>
                    </a:lnR>
                    <a:lnT>
                      <a:noFill/>
                    </a:lnT>
                    <a:lnB>
                      <a:noFill/>
                    </a:lnB>
                  </a:tcPr>
                </a:tc>
                <a:extLst>
                  <a:ext uri="{0D108BD9-81ED-4DB2-BD59-A6C34878D82A}">
                    <a16:rowId xmlns:a16="http://schemas.microsoft.com/office/drawing/2014/main" val="3078786291"/>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cypress</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0.011023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0.010393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0.009587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0.008086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0.008157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0.007456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0.005531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0.006498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0.004223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0.005768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0.00508</a:t>
                      </a:r>
                    </a:p>
                  </a:txBody>
                  <a:tcPr marL="3172" marR="3172" marT="3172" marB="0" anchor="b">
                    <a:lnL>
                      <a:noFill/>
                    </a:lnL>
                    <a:lnR>
                      <a:noFill/>
                    </a:lnR>
                    <a:lnT>
                      <a:noFill/>
                    </a:lnT>
                    <a:lnB>
                      <a:noFill/>
                    </a:lnB>
                  </a:tcPr>
                </a:tc>
                <a:extLst>
                  <a:ext uri="{0D108BD9-81ED-4DB2-BD59-A6C34878D82A}">
                    <a16:rowId xmlns:a16="http://schemas.microsoft.com/office/drawing/2014/main" val="4105506170"/>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pistacia</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0.038462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0.040921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0.035259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0.028114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0.027689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0.02578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0.019159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0.022839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0.014622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0.020596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0.018199</a:t>
                      </a:r>
                    </a:p>
                  </a:txBody>
                  <a:tcPr marL="3172" marR="3172" marT="3172" marB="0" anchor="b">
                    <a:lnL>
                      <a:noFill/>
                    </a:lnL>
                    <a:lnR>
                      <a:noFill/>
                    </a:lnR>
                    <a:lnT>
                      <a:noFill/>
                    </a:lnT>
                    <a:lnB>
                      <a:noFill/>
                    </a:lnB>
                  </a:tcPr>
                </a:tc>
                <a:extLst>
                  <a:ext uri="{0D108BD9-81ED-4DB2-BD59-A6C34878D82A}">
                    <a16:rowId xmlns:a16="http://schemas.microsoft.com/office/drawing/2014/main" val="3391865694"/>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oak</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0.036647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0.036651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0.035019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0.028568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0.026875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0.022994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0.022717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0.021874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0.017389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0.016323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0.016783</a:t>
                      </a:r>
                    </a:p>
                  </a:txBody>
                  <a:tcPr marL="3172" marR="3172" marT="3172" marB="0" anchor="b">
                    <a:lnL>
                      <a:noFill/>
                    </a:lnL>
                    <a:lnR>
                      <a:noFill/>
                    </a:lnR>
                    <a:lnT>
                      <a:noFill/>
                    </a:lnT>
                    <a:lnB>
                      <a:noFill/>
                    </a:lnB>
                  </a:tcPr>
                </a:tc>
                <a:extLst>
                  <a:ext uri="{0D108BD9-81ED-4DB2-BD59-A6C34878D82A}">
                    <a16:rowId xmlns:a16="http://schemas.microsoft.com/office/drawing/2014/main" val="374713369"/>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oak</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0.034149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0.03434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0.027386</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0.021222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0.020934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0.018709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0.013556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0.01604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0.010251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0.014044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0.012211</a:t>
                      </a:r>
                    </a:p>
                  </a:txBody>
                  <a:tcPr marL="3172" marR="3172" marT="3172" marB="0" anchor="b">
                    <a:lnL>
                      <a:noFill/>
                    </a:lnL>
                    <a:lnR>
                      <a:noFill/>
                    </a:lnR>
                    <a:lnT>
                      <a:noFill/>
                    </a:lnT>
                    <a:lnB>
                      <a:noFill/>
                    </a:lnB>
                  </a:tcPr>
                </a:tc>
                <a:extLst>
                  <a:ext uri="{0D108BD9-81ED-4DB2-BD59-A6C34878D82A}">
                    <a16:rowId xmlns:a16="http://schemas.microsoft.com/office/drawing/2014/main" val="3059771244"/>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pine</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0.016242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0.016485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0.016998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0.014913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0.015517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0.014539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0.011035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0.013238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0.008582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0.01186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0.010332</a:t>
                      </a:r>
                    </a:p>
                  </a:txBody>
                  <a:tcPr marL="3172" marR="3172" marT="3172" marB="0" anchor="b">
                    <a:lnL>
                      <a:noFill/>
                    </a:lnL>
                    <a:lnR>
                      <a:noFill/>
                    </a:lnR>
                    <a:lnT>
                      <a:noFill/>
                    </a:lnT>
                    <a:lnB>
                      <a:noFill/>
                    </a:lnB>
                  </a:tcPr>
                </a:tc>
                <a:extLst>
                  <a:ext uri="{0D108BD9-81ED-4DB2-BD59-A6C34878D82A}">
                    <a16:rowId xmlns:a16="http://schemas.microsoft.com/office/drawing/2014/main" val="571463465"/>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pine</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0.013727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0.016105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0.016095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0.014503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0.014137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0.013785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0.010437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0.01243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0.007921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0.011189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0.009559</a:t>
                      </a:r>
                    </a:p>
                  </a:txBody>
                  <a:tcPr marL="3172" marR="3172" marT="3172" marB="0" anchor="b">
                    <a:lnL>
                      <a:noFill/>
                    </a:lnL>
                    <a:lnR>
                      <a:noFill/>
                    </a:lnR>
                    <a:lnT>
                      <a:noFill/>
                    </a:lnT>
                    <a:lnB>
                      <a:noFill/>
                    </a:lnB>
                  </a:tcPr>
                </a:tc>
                <a:extLst>
                  <a:ext uri="{0D108BD9-81ED-4DB2-BD59-A6C34878D82A}">
                    <a16:rowId xmlns:a16="http://schemas.microsoft.com/office/drawing/2014/main" val="1061851085"/>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pistacia</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0.035007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0.036559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0.029843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0.025205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0.024388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0.022325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0.016677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0.0206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0.012635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0.017982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0.015835</a:t>
                      </a:r>
                    </a:p>
                  </a:txBody>
                  <a:tcPr marL="3172" marR="3172" marT="3172" marB="0" anchor="b">
                    <a:lnL>
                      <a:noFill/>
                    </a:lnL>
                    <a:lnR>
                      <a:noFill/>
                    </a:lnR>
                    <a:lnT>
                      <a:noFill/>
                    </a:lnT>
                    <a:lnB>
                      <a:noFill/>
                    </a:lnB>
                  </a:tcPr>
                </a:tc>
                <a:extLst>
                  <a:ext uri="{0D108BD9-81ED-4DB2-BD59-A6C34878D82A}">
                    <a16:rowId xmlns:a16="http://schemas.microsoft.com/office/drawing/2014/main" val="1632275897"/>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pine</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0.012812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0.015026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0.011757</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0.011388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0.011119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0.009741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0.008622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0.008351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0.006428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0.009213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0.008229</a:t>
                      </a:r>
                    </a:p>
                  </a:txBody>
                  <a:tcPr marL="3172" marR="3172" marT="3172" marB="0" anchor="b">
                    <a:lnL>
                      <a:noFill/>
                    </a:lnL>
                    <a:lnR>
                      <a:noFill/>
                    </a:lnR>
                    <a:lnT>
                      <a:noFill/>
                    </a:lnT>
                    <a:lnB>
                      <a:noFill/>
                    </a:lnB>
                  </a:tcPr>
                </a:tc>
                <a:extLst>
                  <a:ext uri="{0D108BD9-81ED-4DB2-BD59-A6C34878D82A}">
                    <a16:rowId xmlns:a16="http://schemas.microsoft.com/office/drawing/2014/main" val="1904863340"/>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pine</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0.041292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0.046573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0.05089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0.047618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0.046634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0.044935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0.042715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0.043191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0.035709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0.035687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0.034471</a:t>
                      </a:r>
                    </a:p>
                  </a:txBody>
                  <a:tcPr marL="3172" marR="3172" marT="3172" marB="0" anchor="b">
                    <a:lnL>
                      <a:noFill/>
                    </a:lnL>
                    <a:lnR>
                      <a:noFill/>
                    </a:lnR>
                    <a:lnT>
                      <a:noFill/>
                    </a:lnT>
                    <a:lnB>
                      <a:noFill/>
                    </a:lnB>
                  </a:tcPr>
                </a:tc>
                <a:extLst>
                  <a:ext uri="{0D108BD9-81ED-4DB2-BD59-A6C34878D82A}">
                    <a16:rowId xmlns:a16="http://schemas.microsoft.com/office/drawing/2014/main" val="2308017013"/>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pine</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0.049182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0.05408</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0.05139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0.044684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0.045357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0.042719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0.032704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0.039077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0.02564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0.035748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0.03129</a:t>
                      </a:r>
                    </a:p>
                  </a:txBody>
                  <a:tcPr marL="3172" marR="3172" marT="3172" marB="0" anchor="b">
                    <a:lnL>
                      <a:noFill/>
                    </a:lnL>
                    <a:lnR>
                      <a:noFill/>
                    </a:lnR>
                    <a:lnT>
                      <a:noFill/>
                    </a:lnT>
                    <a:lnB>
                      <a:noFill/>
                    </a:lnB>
                  </a:tcPr>
                </a:tc>
                <a:extLst>
                  <a:ext uri="{0D108BD9-81ED-4DB2-BD59-A6C34878D82A}">
                    <a16:rowId xmlns:a16="http://schemas.microsoft.com/office/drawing/2014/main" val="2630832925"/>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cypress</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0.009018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0.010001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0.00926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0.008264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0.007803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0.007614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0.006799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0.004255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0.006076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0.005256</a:t>
                      </a:r>
                    </a:p>
                  </a:txBody>
                  <a:tcPr marL="3172" marR="3172" marT="3172" marB="0" anchor="b">
                    <a:lnL>
                      <a:noFill/>
                    </a:lnL>
                    <a:lnR>
                      <a:noFill/>
                    </a:lnR>
                    <a:lnT>
                      <a:noFill/>
                    </a:lnT>
                    <a:lnB>
                      <a:noFill/>
                    </a:lnB>
                  </a:tcPr>
                </a:tc>
                <a:extLst>
                  <a:ext uri="{0D108BD9-81ED-4DB2-BD59-A6C34878D82A}">
                    <a16:rowId xmlns:a16="http://schemas.microsoft.com/office/drawing/2014/main" val="4145987578"/>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pine</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0.043162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0.046495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0.043352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0.038125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0.038205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0.0357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0.027414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0.033232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0.021234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0.029733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0.026233</a:t>
                      </a:r>
                    </a:p>
                  </a:txBody>
                  <a:tcPr marL="3172" marR="3172" marT="3172" marB="0" anchor="b">
                    <a:lnL>
                      <a:noFill/>
                    </a:lnL>
                    <a:lnR>
                      <a:noFill/>
                    </a:lnR>
                    <a:lnT>
                      <a:noFill/>
                    </a:lnT>
                    <a:lnB>
                      <a:noFill/>
                    </a:lnB>
                  </a:tcPr>
                </a:tc>
                <a:extLst>
                  <a:ext uri="{0D108BD9-81ED-4DB2-BD59-A6C34878D82A}">
                    <a16:rowId xmlns:a16="http://schemas.microsoft.com/office/drawing/2014/main" val="4291180152"/>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pine</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0.065114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0.05745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0.054199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0.041052</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0.046212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0.041571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0.038402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0.037985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0.03525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0.03606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0.030671</a:t>
                      </a:r>
                    </a:p>
                  </a:txBody>
                  <a:tcPr marL="3172" marR="3172" marT="3172" marB="0" anchor="b">
                    <a:lnL>
                      <a:noFill/>
                    </a:lnL>
                    <a:lnR>
                      <a:noFill/>
                    </a:lnR>
                    <a:lnT>
                      <a:noFill/>
                    </a:lnT>
                    <a:lnB>
                      <a:noFill/>
                    </a:lnB>
                  </a:tcPr>
                </a:tc>
                <a:extLst>
                  <a:ext uri="{0D108BD9-81ED-4DB2-BD59-A6C34878D82A}">
                    <a16:rowId xmlns:a16="http://schemas.microsoft.com/office/drawing/2014/main" val="4158777813"/>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pine</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0.056492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0.051915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0.047165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0.035982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0.039248</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0.036117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0.032514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0.032803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0.029774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0.030681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0.025947</a:t>
                      </a:r>
                    </a:p>
                  </a:txBody>
                  <a:tcPr marL="3172" marR="3172" marT="3172" marB="0" anchor="b">
                    <a:lnL>
                      <a:noFill/>
                    </a:lnL>
                    <a:lnR>
                      <a:noFill/>
                    </a:lnR>
                    <a:lnT>
                      <a:noFill/>
                    </a:lnT>
                    <a:lnB>
                      <a:noFill/>
                    </a:lnB>
                  </a:tcPr>
                </a:tc>
                <a:extLst>
                  <a:ext uri="{0D108BD9-81ED-4DB2-BD59-A6C34878D82A}">
                    <a16:rowId xmlns:a16="http://schemas.microsoft.com/office/drawing/2014/main" val="3344742816"/>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oak</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0.050312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0.045208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0.037918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0.026714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0.029382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0.025403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0.022759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0.022425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0.019981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0.01984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0.01693</a:t>
                      </a:r>
                    </a:p>
                  </a:txBody>
                  <a:tcPr marL="3172" marR="3172" marT="3172" marB="0" anchor="b">
                    <a:lnL>
                      <a:noFill/>
                    </a:lnL>
                    <a:lnR>
                      <a:noFill/>
                    </a:lnR>
                    <a:lnT>
                      <a:noFill/>
                    </a:lnT>
                    <a:lnB>
                      <a:noFill/>
                    </a:lnB>
                  </a:tcPr>
                </a:tc>
                <a:extLst>
                  <a:ext uri="{0D108BD9-81ED-4DB2-BD59-A6C34878D82A}">
                    <a16:rowId xmlns:a16="http://schemas.microsoft.com/office/drawing/2014/main" val="1470228099"/>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pine</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0.02598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0.024111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0.015858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0.011186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0.013255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0.011447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0.011361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0.009662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0.00968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0.009017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0.007605</a:t>
                      </a:r>
                    </a:p>
                  </a:txBody>
                  <a:tcPr marL="3172" marR="3172" marT="3172" marB="0" anchor="b">
                    <a:lnL>
                      <a:noFill/>
                    </a:lnL>
                    <a:lnR>
                      <a:noFill/>
                    </a:lnR>
                    <a:lnT>
                      <a:noFill/>
                    </a:lnT>
                    <a:lnB>
                      <a:noFill/>
                    </a:lnB>
                  </a:tcPr>
                </a:tc>
                <a:extLst>
                  <a:ext uri="{0D108BD9-81ED-4DB2-BD59-A6C34878D82A}">
                    <a16:rowId xmlns:a16="http://schemas.microsoft.com/office/drawing/2014/main" val="2024520229"/>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pistacia</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0.026819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0.02118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0.013678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0.009217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0.010864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0.009091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0.008885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0.007362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0.00759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0.007138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0.005994</a:t>
                      </a:r>
                    </a:p>
                  </a:txBody>
                  <a:tcPr marL="3172" marR="3172" marT="3172" marB="0" anchor="b">
                    <a:lnL>
                      <a:noFill/>
                    </a:lnL>
                    <a:lnR>
                      <a:noFill/>
                    </a:lnR>
                    <a:lnT>
                      <a:noFill/>
                    </a:lnT>
                    <a:lnB>
                      <a:noFill/>
                    </a:lnB>
                  </a:tcPr>
                </a:tc>
                <a:extLst>
                  <a:ext uri="{0D108BD9-81ED-4DB2-BD59-A6C34878D82A}">
                    <a16:rowId xmlns:a16="http://schemas.microsoft.com/office/drawing/2014/main" val="1348503462"/>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cypress</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0.023884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0.021699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0.01381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0.009642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0.011549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0.009769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0.009971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0.008291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0.008389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0.007742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0.006661</a:t>
                      </a:r>
                    </a:p>
                  </a:txBody>
                  <a:tcPr marL="3172" marR="3172" marT="3172" marB="0" anchor="b">
                    <a:lnL>
                      <a:noFill/>
                    </a:lnL>
                    <a:lnR>
                      <a:noFill/>
                    </a:lnR>
                    <a:lnT>
                      <a:noFill/>
                    </a:lnT>
                    <a:lnB>
                      <a:noFill/>
                    </a:lnB>
                  </a:tcPr>
                </a:tc>
                <a:extLst>
                  <a:ext uri="{0D108BD9-81ED-4DB2-BD59-A6C34878D82A}">
                    <a16:rowId xmlns:a16="http://schemas.microsoft.com/office/drawing/2014/main" val="4101273915"/>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oak</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0.021803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0.019013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0.011232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0.008169</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0.009275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0.007821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0.007991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0.006376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0.006586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0.00617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0.005041</a:t>
                      </a:r>
                    </a:p>
                  </a:txBody>
                  <a:tcPr marL="3172" marR="3172" marT="3172" marB="0" anchor="b">
                    <a:lnL>
                      <a:noFill/>
                    </a:lnL>
                    <a:lnR>
                      <a:noFill/>
                    </a:lnR>
                    <a:lnT>
                      <a:noFill/>
                    </a:lnT>
                    <a:lnB>
                      <a:noFill/>
                    </a:lnB>
                  </a:tcPr>
                </a:tc>
                <a:extLst>
                  <a:ext uri="{0D108BD9-81ED-4DB2-BD59-A6C34878D82A}">
                    <a16:rowId xmlns:a16="http://schemas.microsoft.com/office/drawing/2014/main" val="4063353175"/>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oak</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0.053799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0.048303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0.042463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0.029932</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0.0326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0.029005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0.025767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0.025425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0.023245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0.023318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0.019717</a:t>
                      </a:r>
                    </a:p>
                  </a:txBody>
                  <a:tcPr marL="3172" marR="3172" marT="3172" marB="0" anchor="b">
                    <a:lnL>
                      <a:noFill/>
                    </a:lnL>
                    <a:lnR>
                      <a:noFill/>
                    </a:lnR>
                    <a:lnT>
                      <a:noFill/>
                    </a:lnT>
                    <a:lnB>
                      <a:noFill/>
                    </a:lnB>
                  </a:tcPr>
                </a:tc>
                <a:extLst>
                  <a:ext uri="{0D108BD9-81ED-4DB2-BD59-A6C34878D82A}">
                    <a16:rowId xmlns:a16="http://schemas.microsoft.com/office/drawing/2014/main" val="1745746143"/>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pine</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0.025659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0.022274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0.014812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0.010037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0.01212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0.01029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0.010114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0.008259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0.008553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0.007859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0.006758</a:t>
                      </a:r>
                    </a:p>
                  </a:txBody>
                  <a:tcPr marL="3172" marR="3172" marT="3172" marB="0" anchor="b">
                    <a:lnL>
                      <a:noFill/>
                    </a:lnL>
                    <a:lnR>
                      <a:noFill/>
                    </a:lnR>
                    <a:lnT>
                      <a:noFill/>
                    </a:lnT>
                    <a:lnB>
                      <a:noFill/>
                    </a:lnB>
                  </a:tcPr>
                </a:tc>
                <a:extLst>
                  <a:ext uri="{0D108BD9-81ED-4DB2-BD59-A6C34878D82A}">
                    <a16:rowId xmlns:a16="http://schemas.microsoft.com/office/drawing/2014/main" val="3529778831"/>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carob</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0.056475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0.049785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0.04438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0.031564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0.034581</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0.027565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0.027062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0.024967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0.025286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0.021489</a:t>
                      </a:r>
                    </a:p>
                  </a:txBody>
                  <a:tcPr marL="3172" marR="3172" marT="3172" marB="0" anchor="b">
                    <a:lnL>
                      <a:noFill/>
                    </a:lnL>
                    <a:lnR>
                      <a:noFill/>
                    </a:lnR>
                    <a:lnT>
                      <a:noFill/>
                    </a:lnT>
                    <a:lnB>
                      <a:noFill/>
                    </a:lnB>
                  </a:tcPr>
                </a:tc>
                <a:extLst>
                  <a:ext uri="{0D108BD9-81ED-4DB2-BD59-A6C34878D82A}">
                    <a16:rowId xmlns:a16="http://schemas.microsoft.com/office/drawing/2014/main" val="4205926296"/>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pistacia</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0.023487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0.020843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0.013582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0.009094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0.010467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0.009132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0.008819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0.007296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0.007325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0.006932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0.005828</a:t>
                      </a:r>
                    </a:p>
                  </a:txBody>
                  <a:tcPr marL="3172" marR="3172" marT="3172" marB="0" anchor="b">
                    <a:lnL>
                      <a:noFill/>
                    </a:lnL>
                    <a:lnR>
                      <a:noFill/>
                    </a:lnR>
                    <a:lnT>
                      <a:noFill/>
                    </a:lnT>
                    <a:lnB>
                      <a:noFill/>
                    </a:lnB>
                  </a:tcPr>
                </a:tc>
                <a:extLst>
                  <a:ext uri="{0D108BD9-81ED-4DB2-BD59-A6C34878D82A}">
                    <a16:rowId xmlns:a16="http://schemas.microsoft.com/office/drawing/2014/main" val="3353849146"/>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cypress</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0.025001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0.022156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0.014022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0.009406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0.011202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0.009361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0.009271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0.007566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0.007738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0.007196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0.006117</a:t>
                      </a:r>
                    </a:p>
                  </a:txBody>
                  <a:tcPr marL="3172" marR="3172" marT="3172" marB="0" anchor="b">
                    <a:lnL>
                      <a:noFill/>
                    </a:lnL>
                    <a:lnR>
                      <a:noFill/>
                    </a:lnR>
                    <a:lnT>
                      <a:noFill/>
                    </a:lnT>
                    <a:lnB>
                      <a:noFill/>
                    </a:lnB>
                  </a:tcPr>
                </a:tc>
                <a:extLst>
                  <a:ext uri="{0D108BD9-81ED-4DB2-BD59-A6C34878D82A}">
                    <a16:rowId xmlns:a16="http://schemas.microsoft.com/office/drawing/2014/main" val="1134918212"/>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cypress</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0.0608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0.055575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0.050658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0.037672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0.041778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0.038458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0.034712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0.034525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0.031958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0.032793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0.027946</a:t>
                      </a:r>
                    </a:p>
                  </a:txBody>
                  <a:tcPr marL="3172" marR="3172" marT="3172" marB="0" anchor="b">
                    <a:lnL>
                      <a:noFill/>
                    </a:lnL>
                    <a:lnR>
                      <a:noFill/>
                    </a:lnR>
                    <a:lnT>
                      <a:noFill/>
                    </a:lnT>
                    <a:lnB>
                      <a:noFill/>
                    </a:lnB>
                  </a:tcPr>
                </a:tc>
                <a:extLst>
                  <a:ext uri="{0D108BD9-81ED-4DB2-BD59-A6C34878D82A}">
                    <a16:rowId xmlns:a16="http://schemas.microsoft.com/office/drawing/2014/main" val="2597018830"/>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carob</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0.06305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0.056583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0.051014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0.037256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0.042327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0.037532</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0.034568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0.033869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0.031527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0.031733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0.027319</a:t>
                      </a:r>
                    </a:p>
                  </a:txBody>
                  <a:tcPr marL="3172" marR="3172" marT="3172" marB="0" anchor="b">
                    <a:lnL>
                      <a:noFill/>
                    </a:lnL>
                    <a:lnR>
                      <a:noFill/>
                    </a:lnR>
                    <a:lnT>
                      <a:noFill/>
                    </a:lnT>
                    <a:lnB>
                      <a:noFill/>
                    </a:lnB>
                  </a:tcPr>
                </a:tc>
                <a:extLst>
                  <a:ext uri="{0D108BD9-81ED-4DB2-BD59-A6C34878D82A}">
                    <a16:rowId xmlns:a16="http://schemas.microsoft.com/office/drawing/2014/main" val="2883310004"/>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oak</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0.022732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0.020005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0.012667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0.008228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0.009674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0.008169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0.007915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0.006523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0.006594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0.005997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0.005176</a:t>
                      </a:r>
                    </a:p>
                  </a:txBody>
                  <a:tcPr marL="3172" marR="3172" marT="3172" marB="0" anchor="b">
                    <a:lnL>
                      <a:noFill/>
                    </a:lnL>
                    <a:lnR>
                      <a:noFill/>
                    </a:lnR>
                    <a:lnT>
                      <a:noFill/>
                    </a:lnT>
                    <a:lnB>
                      <a:noFill/>
                    </a:lnB>
                  </a:tcPr>
                </a:tc>
                <a:extLst>
                  <a:ext uri="{0D108BD9-81ED-4DB2-BD59-A6C34878D82A}">
                    <a16:rowId xmlns:a16="http://schemas.microsoft.com/office/drawing/2014/main" val="2211945767"/>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oak</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0.007698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0.004432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0.00303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0.003532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0.003071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0.002695</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0.001809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0.002109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0.001566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0.001621</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0.001237</a:t>
                      </a:r>
                    </a:p>
                  </a:txBody>
                  <a:tcPr marL="3172" marR="3172" marT="3172" marB="0" anchor="b">
                    <a:lnL>
                      <a:noFill/>
                    </a:lnL>
                    <a:lnR>
                      <a:noFill/>
                    </a:lnR>
                    <a:lnT>
                      <a:noFill/>
                    </a:lnT>
                    <a:lnB>
                      <a:noFill/>
                    </a:lnB>
                  </a:tcPr>
                </a:tc>
                <a:extLst>
                  <a:ext uri="{0D108BD9-81ED-4DB2-BD59-A6C34878D82A}">
                    <a16:rowId xmlns:a16="http://schemas.microsoft.com/office/drawing/2014/main" val="99307446"/>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cypress</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0.084267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0.052239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0.041016</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0.049338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0.049277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0.047422</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0.032684</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0.036942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0.030172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0.031042</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0.029124</a:t>
                      </a:r>
                    </a:p>
                  </a:txBody>
                  <a:tcPr marL="3172" marR="3172" marT="3172" marB="0" anchor="b">
                    <a:lnL>
                      <a:noFill/>
                    </a:lnL>
                    <a:lnR>
                      <a:noFill/>
                    </a:lnR>
                    <a:lnT>
                      <a:noFill/>
                    </a:lnT>
                    <a:lnB>
                      <a:noFill/>
                    </a:lnB>
                  </a:tcPr>
                </a:tc>
                <a:extLst>
                  <a:ext uri="{0D108BD9-81ED-4DB2-BD59-A6C34878D82A}">
                    <a16:rowId xmlns:a16="http://schemas.microsoft.com/office/drawing/2014/main" val="239764952"/>
                  </a:ext>
                </a:extLst>
              </a:tr>
              <a:tr h="135618">
                <a:tc>
                  <a:txBody>
                    <a:bodyPr/>
                    <a:lstStyle/>
                    <a:p>
                      <a:pPr algn="l" fontAlgn="b"/>
                      <a:r>
                        <a:rPr lang="en-US" sz="1000" b="0" i="0" u="none" strike="noStrike">
                          <a:solidFill>
                            <a:schemeClr val="bg1">
                              <a:lumMod val="50000"/>
                            </a:schemeClr>
                          </a:solidFill>
                          <a:effectLst/>
                          <a:latin typeface="Arial" panose="020B0604020202020204" pitchFamily="34" charset="0"/>
                        </a:rPr>
                        <a:t>pine</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0.088999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0.055968</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0.044797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0.055483</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0.054939</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0.053227</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0.037914</a:t>
                      </a:r>
                    </a:p>
                  </a:txBody>
                  <a:tcPr marL="3172" marR="3172" marT="3172" marB="0" anchor="b">
                    <a:lnL>
                      <a:noFill/>
                    </a:lnL>
                    <a:lnR>
                      <a:noFill/>
                    </a:lnR>
                    <a:lnT>
                      <a:noFill/>
                    </a:lnT>
                    <a:lnB>
                      <a:noFill/>
                    </a:lnB>
                  </a:tcPr>
                </a:tc>
                <a:tc>
                  <a:txBody>
                    <a:bodyPr/>
                    <a:lstStyle/>
                    <a:p>
                      <a:pPr algn="r" fontAlgn="b"/>
                      <a:r>
                        <a:rPr lang="he-IL" sz="1000" b="0" i="0" u="none" strike="noStrike">
                          <a:solidFill>
                            <a:schemeClr val="bg1">
                              <a:lumMod val="50000"/>
                            </a:schemeClr>
                          </a:solidFill>
                          <a:effectLst/>
                          <a:latin typeface="Arial" panose="020B0604020202020204" pitchFamily="34" charset="0"/>
                        </a:rPr>
                        <a:t>0.043264</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0.034729</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0.036181</a:t>
                      </a:r>
                    </a:p>
                  </a:txBody>
                  <a:tcPr marL="3172" marR="3172" marT="3172" marB="0" anchor="b">
                    <a:lnL>
                      <a:noFill/>
                    </a:lnL>
                    <a:lnR>
                      <a:noFill/>
                    </a:lnR>
                    <a:lnT>
                      <a:noFill/>
                    </a:lnT>
                    <a:lnB>
                      <a:noFill/>
                    </a:lnB>
                  </a:tcPr>
                </a:tc>
                <a:tc>
                  <a:txBody>
                    <a:bodyPr/>
                    <a:lstStyle/>
                    <a:p>
                      <a:pPr algn="r" fontAlgn="b"/>
                      <a:r>
                        <a:rPr lang="he-IL" sz="1000" b="0" i="0" u="none" strike="noStrike" dirty="0">
                          <a:solidFill>
                            <a:schemeClr val="bg1">
                              <a:lumMod val="50000"/>
                            </a:schemeClr>
                          </a:solidFill>
                          <a:effectLst/>
                          <a:latin typeface="Arial" panose="020B0604020202020204" pitchFamily="34" charset="0"/>
                        </a:rPr>
                        <a:t>0.033378</a:t>
                      </a:r>
                    </a:p>
                  </a:txBody>
                  <a:tcPr marL="3172" marR="3172" marT="3172" marB="0" anchor="b">
                    <a:lnL>
                      <a:noFill/>
                    </a:lnL>
                    <a:lnR>
                      <a:noFill/>
                    </a:lnR>
                    <a:lnT>
                      <a:noFill/>
                    </a:lnT>
                    <a:lnB>
                      <a:noFill/>
                    </a:lnB>
                  </a:tcPr>
                </a:tc>
                <a:extLst>
                  <a:ext uri="{0D108BD9-81ED-4DB2-BD59-A6C34878D82A}">
                    <a16:rowId xmlns:a16="http://schemas.microsoft.com/office/drawing/2014/main" val="410430450"/>
                  </a:ext>
                </a:extLst>
              </a:tr>
            </a:tbl>
          </a:graphicData>
        </a:graphic>
      </p:graphicFrame>
    </p:spTree>
    <p:extLst>
      <p:ext uri="{BB962C8B-B14F-4D97-AF65-F5344CB8AC3E}">
        <p14:creationId xmlns:p14="http://schemas.microsoft.com/office/powerpoint/2010/main" val="3055477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8BCA-5443-465D-8520-F03A29B10C19}"/>
              </a:ext>
            </a:extLst>
          </p:cNvPr>
          <p:cNvSpPr>
            <a:spLocks noGrp="1"/>
          </p:cNvSpPr>
          <p:nvPr>
            <p:ph type="title"/>
          </p:nvPr>
        </p:nvSpPr>
        <p:spPr/>
        <p:txBody>
          <a:bodyPr/>
          <a:lstStyle/>
          <a:p>
            <a:endParaRPr lang="he-IL"/>
          </a:p>
        </p:txBody>
      </p:sp>
      <p:pic>
        <p:nvPicPr>
          <p:cNvPr id="5" name="Content Placeholder 4">
            <a:extLst>
              <a:ext uri="{FF2B5EF4-FFF2-40B4-BE49-F238E27FC236}">
                <a16:creationId xmlns:a16="http://schemas.microsoft.com/office/drawing/2014/main" id="{750FB6CB-E77A-45A6-B0EC-3F95C358B9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80261" y="2162879"/>
            <a:ext cx="4523861" cy="24091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AF0316-36DB-4F8A-9708-035FAB98D2ED}"/>
              </a:ext>
            </a:extLst>
          </p:cNvPr>
          <p:cNvSpPr txBox="1"/>
          <p:nvPr/>
        </p:nvSpPr>
        <p:spPr>
          <a:xfrm>
            <a:off x="7809470" y="567304"/>
            <a:ext cx="4256556" cy="1815882"/>
          </a:xfrm>
          <a:prstGeom prst="rect">
            <a:avLst/>
          </a:prstGeom>
          <a:noFill/>
        </p:spPr>
        <p:txBody>
          <a:bodyPr wrap="square" rtlCol="1">
            <a:spAutoFit/>
          </a:bodyPr>
          <a:lstStyle/>
          <a:p>
            <a:pPr algn="r" rtl="1">
              <a:lnSpc>
                <a:spcPct val="150000"/>
              </a:lnSpc>
            </a:pPr>
            <a:r>
              <a:rPr lang="he-IL" sz="2800" b="1" dirty="0">
                <a:latin typeface="Tahoma" panose="020B0604030504040204" pitchFamily="34" charset="0"/>
                <a:ea typeface="Tahoma" panose="020B0604030504040204" pitchFamily="34" charset="0"/>
                <a:cs typeface="Tahoma" panose="020B0604030504040204" pitchFamily="34" charset="0"/>
              </a:rPr>
              <a:t>מציאת </a:t>
            </a:r>
            <a:r>
              <a:rPr lang="en-US" sz="2800" b="1" dirty="0">
                <a:latin typeface="Tahoma" panose="020B0604030504040204" pitchFamily="34" charset="0"/>
                <a:ea typeface="Tahoma" panose="020B0604030504040204" pitchFamily="34" charset="0"/>
                <a:cs typeface="Tahoma" panose="020B0604030504040204" pitchFamily="34" charset="0"/>
              </a:rPr>
              <a:t>NDSI</a:t>
            </a:r>
            <a:r>
              <a:rPr lang="he-IL" sz="2800" b="1" dirty="0">
                <a:latin typeface="Tahoma" panose="020B0604030504040204" pitchFamily="34" charset="0"/>
                <a:ea typeface="Tahoma" panose="020B0604030504040204" pitchFamily="34" charset="0"/>
                <a:cs typeface="Tahoma" panose="020B0604030504040204" pitchFamily="34" charset="0"/>
              </a:rPr>
              <a:t> אופטימלי</a:t>
            </a:r>
          </a:p>
          <a:p>
            <a:pPr algn="r" rtl="1">
              <a:lnSpc>
                <a:spcPct val="150000"/>
              </a:lnSpc>
            </a:pPr>
            <a:r>
              <a:rPr lang="he-IL" sz="2800" b="1" dirty="0">
                <a:latin typeface="Tahoma" panose="020B0604030504040204" pitchFamily="34" charset="0"/>
                <a:ea typeface="Tahoma" panose="020B0604030504040204" pitchFamily="34" charset="0"/>
                <a:cs typeface="Tahoma" panose="020B0604030504040204" pitchFamily="34" charset="0"/>
              </a:rPr>
              <a:t>בעל מתאם גבוה ל</a:t>
            </a:r>
            <a:r>
              <a:rPr lang="en-US" sz="2800" b="1" dirty="0">
                <a:latin typeface="Tahoma" panose="020B0604030504040204" pitchFamily="34" charset="0"/>
                <a:ea typeface="Tahoma" panose="020B0604030504040204" pitchFamily="34" charset="0"/>
                <a:cs typeface="Tahoma" panose="020B0604030504040204" pitchFamily="34" charset="0"/>
              </a:rPr>
              <a:t>LWP</a:t>
            </a:r>
            <a:endParaRPr lang="he-IL" sz="2800" b="1" dirty="0"/>
          </a:p>
          <a:p>
            <a:pPr marL="457200" indent="-457200" algn="r" rtl="1">
              <a:buFontTx/>
              <a:buChar char="-"/>
            </a:pPr>
            <a:endParaRPr lang="he-IL" sz="2800" b="1" dirty="0"/>
          </a:p>
        </p:txBody>
      </p:sp>
      <p:pic>
        <p:nvPicPr>
          <p:cNvPr id="8194" name="Picture 2">
            <a:extLst>
              <a:ext uri="{FF2B5EF4-FFF2-40B4-BE49-F238E27FC236}">
                <a16:creationId xmlns:a16="http://schemas.microsoft.com/office/drawing/2014/main" id="{57337C05-0B6F-41C0-9210-340ABA861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6533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644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8BCA-5443-465D-8520-F03A29B10C19}"/>
              </a:ext>
            </a:extLst>
          </p:cNvPr>
          <p:cNvSpPr>
            <a:spLocks noGrp="1"/>
          </p:cNvSpPr>
          <p:nvPr>
            <p:ph type="title"/>
          </p:nvPr>
        </p:nvSpPr>
        <p:spPr/>
        <p:txBody>
          <a:bodyPr/>
          <a:lstStyle/>
          <a:p>
            <a:endParaRPr lang="he-IL"/>
          </a:p>
        </p:txBody>
      </p:sp>
      <p:pic>
        <p:nvPicPr>
          <p:cNvPr id="5" name="Content Placeholder 4">
            <a:extLst>
              <a:ext uri="{FF2B5EF4-FFF2-40B4-BE49-F238E27FC236}">
                <a16:creationId xmlns:a16="http://schemas.microsoft.com/office/drawing/2014/main" id="{750FB6CB-E77A-45A6-B0EC-3F95C358B9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80261" y="2162879"/>
            <a:ext cx="4523861" cy="24091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AF0316-36DB-4F8A-9708-035FAB98D2ED}"/>
              </a:ext>
            </a:extLst>
          </p:cNvPr>
          <p:cNvSpPr txBox="1"/>
          <p:nvPr/>
        </p:nvSpPr>
        <p:spPr>
          <a:xfrm>
            <a:off x="7809470" y="567304"/>
            <a:ext cx="4256556" cy="1815882"/>
          </a:xfrm>
          <a:prstGeom prst="rect">
            <a:avLst/>
          </a:prstGeom>
          <a:noFill/>
        </p:spPr>
        <p:txBody>
          <a:bodyPr wrap="square" rtlCol="1">
            <a:spAutoFit/>
          </a:bodyPr>
          <a:lstStyle/>
          <a:p>
            <a:pPr algn="r" rtl="1">
              <a:lnSpc>
                <a:spcPct val="150000"/>
              </a:lnSpc>
            </a:pPr>
            <a:r>
              <a:rPr lang="he-IL" sz="2800" b="1" dirty="0">
                <a:latin typeface="Tahoma" panose="020B0604030504040204" pitchFamily="34" charset="0"/>
                <a:ea typeface="Tahoma" panose="020B0604030504040204" pitchFamily="34" charset="0"/>
                <a:cs typeface="Tahoma" panose="020B0604030504040204" pitchFamily="34" charset="0"/>
              </a:rPr>
              <a:t>מציאת </a:t>
            </a:r>
            <a:r>
              <a:rPr lang="en-US" sz="2800" b="1" dirty="0">
                <a:latin typeface="Tahoma" panose="020B0604030504040204" pitchFamily="34" charset="0"/>
                <a:ea typeface="Tahoma" panose="020B0604030504040204" pitchFamily="34" charset="0"/>
                <a:cs typeface="Tahoma" panose="020B0604030504040204" pitchFamily="34" charset="0"/>
              </a:rPr>
              <a:t>NDSI</a:t>
            </a:r>
            <a:r>
              <a:rPr lang="he-IL" sz="2800" b="1" dirty="0">
                <a:latin typeface="Tahoma" panose="020B0604030504040204" pitchFamily="34" charset="0"/>
                <a:ea typeface="Tahoma" panose="020B0604030504040204" pitchFamily="34" charset="0"/>
                <a:cs typeface="Tahoma" panose="020B0604030504040204" pitchFamily="34" charset="0"/>
              </a:rPr>
              <a:t> אופטימלי</a:t>
            </a:r>
          </a:p>
          <a:p>
            <a:pPr algn="r" rtl="1">
              <a:lnSpc>
                <a:spcPct val="150000"/>
              </a:lnSpc>
            </a:pPr>
            <a:r>
              <a:rPr lang="he-IL" sz="2800" b="1" dirty="0">
                <a:latin typeface="Tahoma" panose="020B0604030504040204" pitchFamily="34" charset="0"/>
                <a:ea typeface="Tahoma" panose="020B0604030504040204" pitchFamily="34" charset="0"/>
                <a:cs typeface="Tahoma" panose="020B0604030504040204" pitchFamily="34" charset="0"/>
              </a:rPr>
              <a:t>בעל מתאם גבוה ל</a:t>
            </a:r>
            <a:r>
              <a:rPr lang="en-US" sz="2800" b="1" dirty="0">
                <a:latin typeface="Tahoma" panose="020B0604030504040204" pitchFamily="34" charset="0"/>
                <a:ea typeface="Tahoma" panose="020B0604030504040204" pitchFamily="34" charset="0"/>
                <a:cs typeface="Tahoma" panose="020B0604030504040204" pitchFamily="34" charset="0"/>
              </a:rPr>
              <a:t>LWP</a:t>
            </a:r>
            <a:endParaRPr lang="he-IL" sz="2800" b="1" dirty="0"/>
          </a:p>
          <a:p>
            <a:pPr marL="457200" indent="-457200" algn="r" rtl="1">
              <a:buFontTx/>
              <a:buChar char="-"/>
            </a:pPr>
            <a:endParaRPr lang="he-IL" sz="2800" b="1" dirty="0"/>
          </a:p>
        </p:txBody>
      </p:sp>
      <p:pic>
        <p:nvPicPr>
          <p:cNvPr id="8194" name="Picture 2">
            <a:extLst>
              <a:ext uri="{FF2B5EF4-FFF2-40B4-BE49-F238E27FC236}">
                <a16:creationId xmlns:a16="http://schemas.microsoft.com/office/drawing/2014/main" id="{57337C05-0B6F-41C0-9210-340ABA861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653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402540BD-A3D1-42B3-9798-7AD9117829E3}"/>
              </a:ext>
            </a:extLst>
          </p:cNvPr>
          <p:cNvSpPr/>
          <p:nvPr/>
        </p:nvSpPr>
        <p:spPr>
          <a:xfrm>
            <a:off x="3991234" y="2792628"/>
            <a:ext cx="1198604" cy="51898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116021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D29D8B-027C-4A7A-AD7B-A11D581F6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2631" y="2162879"/>
            <a:ext cx="4579369" cy="24386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CA9A1B-51EC-4DF5-B772-67F670327FAB}"/>
              </a:ext>
            </a:extLst>
          </p:cNvPr>
          <p:cNvSpPr txBox="1"/>
          <p:nvPr/>
        </p:nvSpPr>
        <p:spPr>
          <a:xfrm>
            <a:off x="7809470" y="567304"/>
            <a:ext cx="4256556" cy="1815882"/>
          </a:xfrm>
          <a:prstGeom prst="rect">
            <a:avLst/>
          </a:prstGeom>
          <a:noFill/>
        </p:spPr>
        <p:txBody>
          <a:bodyPr wrap="square" rtlCol="1">
            <a:spAutoFit/>
          </a:bodyPr>
          <a:lstStyle/>
          <a:p>
            <a:pPr algn="r" rtl="1">
              <a:lnSpc>
                <a:spcPct val="150000"/>
              </a:lnSpc>
            </a:pPr>
            <a:r>
              <a:rPr lang="he-IL" sz="2800" b="1" dirty="0">
                <a:latin typeface="Tahoma" panose="020B0604030504040204" pitchFamily="34" charset="0"/>
                <a:ea typeface="Tahoma" panose="020B0604030504040204" pitchFamily="34" charset="0"/>
                <a:cs typeface="Tahoma" panose="020B0604030504040204" pitchFamily="34" charset="0"/>
              </a:rPr>
              <a:t>מציאת </a:t>
            </a:r>
            <a:r>
              <a:rPr lang="en-US" sz="2800" b="1" dirty="0">
                <a:latin typeface="Tahoma" panose="020B0604030504040204" pitchFamily="34" charset="0"/>
                <a:ea typeface="Tahoma" panose="020B0604030504040204" pitchFamily="34" charset="0"/>
                <a:cs typeface="Tahoma" panose="020B0604030504040204" pitchFamily="34" charset="0"/>
              </a:rPr>
              <a:t>NDSI</a:t>
            </a:r>
            <a:r>
              <a:rPr lang="he-IL" sz="2800" b="1" dirty="0">
                <a:latin typeface="Tahoma" panose="020B0604030504040204" pitchFamily="34" charset="0"/>
                <a:ea typeface="Tahoma" panose="020B0604030504040204" pitchFamily="34" charset="0"/>
                <a:cs typeface="Tahoma" panose="020B0604030504040204" pitchFamily="34" charset="0"/>
              </a:rPr>
              <a:t> אופטימלי</a:t>
            </a:r>
          </a:p>
          <a:p>
            <a:pPr algn="r" rtl="1">
              <a:lnSpc>
                <a:spcPct val="150000"/>
              </a:lnSpc>
            </a:pPr>
            <a:r>
              <a:rPr lang="he-IL" sz="2800" b="1" dirty="0">
                <a:latin typeface="Tahoma" panose="020B0604030504040204" pitchFamily="34" charset="0"/>
                <a:ea typeface="Tahoma" panose="020B0604030504040204" pitchFamily="34" charset="0"/>
                <a:cs typeface="Tahoma" panose="020B0604030504040204" pitchFamily="34" charset="0"/>
              </a:rPr>
              <a:t>בעל מתאם גבוה ל</a:t>
            </a:r>
            <a:r>
              <a:rPr lang="en-US" sz="2800" b="1" dirty="0">
                <a:latin typeface="Tahoma" panose="020B0604030504040204" pitchFamily="34" charset="0"/>
                <a:ea typeface="Tahoma" panose="020B0604030504040204" pitchFamily="34" charset="0"/>
                <a:cs typeface="Tahoma" panose="020B0604030504040204" pitchFamily="34" charset="0"/>
              </a:rPr>
              <a:t>LWP</a:t>
            </a:r>
            <a:endParaRPr lang="he-IL" sz="2800" b="1" dirty="0"/>
          </a:p>
          <a:p>
            <a:pPr marL="457200" indent="-457200" algn="r" rtl="1">
              <a:buFontTx/>
              <a:buChar char="-"/>
            </a:pPr>
            <a:endParaRPr lang="he-IL" sz="2800" b="1" dirty="0"/>
          </a:p>
        </p:txBody>
      </p:sp>
      <p:pic>
        <p:nvPicPr>
          <p:cNvPr id="7170" name="Picture 2">
            <a:extLst>
              <a:ext uri="{FF2B5EF4-FFF2-40B4-BE49-F238E27FC236}">
                <a16:creationId xmlns:a16="http://schemas.microsoft.com/office/drawing/2014/main" id="{587EF6B5-6CCA-45E0-BADC-C51107E9A5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06" y="1101710"/>
            <a:ext cx="7627737" cy="4681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233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BD29D8B-027C-4A7A-AD7B-A11D581F6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2631" y="2162879"/>
            <a:ext cx="4579369" cy="243868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0A17004-9BF3-492B-919B-E63BC1FC39E8}"/>
              </a:ext>
            </a:extLst>
          </p:cNvPr>
          <p:cNvCxnSpPr>
            <a:cxnSpLocks/>
          </p:cNvCxnSpPr>
          <p:nvPr/>
        </p:nvCxnSpPr>
        <p:spPr>
          <a:xfrm>
            <a:off x="10096811" y="3859731"/>
            <a:ext cx="0" cy="2308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DFD84FC-1CF7-4FA7-AB91-E09D4027A79B}"/>
              </a:ext>
            </a:extLst>
          </p:cNvPr>
          <p:cNvCxnSpPr>
            <a:cxnSpLocks/>
          </p:cNvCxnSpPr>
          <p:nvPr/>
        </p:nvCxnSpPr>
        <p:spPr>
          <a:xfrm>
            <a:off x="10513550" y="2531444"/>
            <a:ext cx="0" cy="15494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BBBE093-66F1-4421-A1DC-680C7377DA37}"/>
              </a:ext>
            </a:extLst>
          </p:cNvPr>
          <p:cNvSpPr txBox="1"/>
          <p:nvPr/>
        </p:nvSpPr>
        <p:spPr>
          <a:xfrm>
            <a:off x="7809470" y="567304"/>
            <a:ext cx="4256556" cy="1815882"/>
          </a:xfrm>
          <a:prstGeom prst="rect">
            <a:avLst/>
          </a:prstGeom>
          <a:noFill/>
        </p:spPr>
        <p:txBody>
          <a:bodyPr wrap="square" rtlCol="1">
            <a:spAutoFit/>
          </a:bodyPr>
          <a:lstStyle/>
          <a:p>
            <a:pPr algn="r" rtl="1">
              <a:lnSpc>
                <a:spcPct val="150000"/>
              </a:lnSpc>
            </a:pPr>
            <a:r>
              <a:rPr lang="he-IL" sz="2800" b="1" dirty="0">
                <a:latin typeface="Tahoma" panose="020B0604030504040204" pitchFamily="34" charset="0"/>
                <a:ea typeface="Tahoma" panose="020B0604030504040204" pitchFamily="34" charset="0"/>
                <a:cs typeface="Tahoma" panose="020B0604030504040204" pitchFamily="34" charset="0"/>
              </a:rPr>
              <a:t>מציאת </a:t>
            </a:r>
            <a:r>
              <a:rPr lang="en-US" sz="2800" b="1" dirty="0">
                <a:latin typeface="Tahoma" panose="020B0604030504040204" pitchFamily="34" charset="0"/>
                <a:ea typeface="Tahoma" panose="020B0604030504040204" pitchFamily="34" charset="0"/>
                <a:cs typeface="Tahoma" panose="020B0604030504040204" pitchFamily="34" charset="0"/>
              </a:rPr>
              <a:t>NDSI</a:t>
            </a:r>
            <a:r>
              <a:rPr lang="he-IL" sz="2800" b="1" dirty="0">
                <a:latin typeface="Tahoma" panose="020B0604030504040204" pitchFamily="34" charset="0"/>
                <a:ea typeface="Tahoma" panose="020B0604030504040204" pitchFamily="34" charset="0"/>
                <a:cs typeface="Tahoma" panose="020B0604030504040204" pitchFamily="34" charset="0"/>
              </a:rPr>
              <a:t> אופטימלי</a:t>
            </a:r>
          </a:p>
          <a:p>
            <a:pPr algn="r" rtl="1">
              <a:lnSpc>
                <a:spcPct val="150000"/>
              </a:lnSpc>
            </a:pPr>
            <a:r>
              <a:rPr lang="he-IL" sz="2800" b="1" dirty="0">
                <a:latin typeface="Tahoma" panose="020B0604030504040204" pitchFamily="34" charset="0"/>
                <a:ea typeface="Tahoma" panose="020B0604030504040204" pitchFamily="34" charset="0"/>
                <a:cs typeface="Tahoma" panose="020B0604030504040204" pitchFamily="34" charset="0"/>
              </a:rPr>
              <a:t>בעל מתאם גבוה ל</a:t>
            </a:r>
            <a:r>
              <a:rPr lang="en-US" sz="2800" b="1" dirty="0">
                <a:latin typeface="Tahoma" panose="020B0604030504040204" pitchFamily="34" charset="0"/>
                <a:ea typeface="Tahoma" panose="020B0604030504040204" pitchFamily="34" charset="0"/>
                <a:cs typeface="Tahoma" panose="020B0604030504040204" pitchFamily="34" charset="0"/>
              </a:rPr>
              <a:t>LWP</a:t>
            </a:r>
            <a:endParaRPr lang="he-IL" sz="2800" b="1" dirty="0"/>
          </a:p>
          <a:p>
            <a:pPr marL="457200" indent="-457200" algn="r" rtl="1">
              <a:buFontTx/>
              <a:buChar char="-"/>
            </a:pPr>
            <a:endParaRPr lang="he-IL" sz="2800" b="1" dirty="0"/>
          </a:p>
        </p:txBody>
      </p:sp>
      <p:pic>
        <p:nvPicPr>
          <p:cNvPr id="15" name="Picture 2">
            <a:extLst>
              <a:ext uri="{FF2B5EF4-FFF2-40B4-BE49-F238E27FC236}">
                <a16:creationId xmlns:a16="http://schemas.microsoft.com/office/drawing/2014/main" id="{C44E40CF-647A-4BF3-94DE-2E9950F12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0" y="1101711"/>
            <a:ext cx="7607602" cy="4668894"/>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888A6E78-4945-49BC-88C0-31628D8C88A6}"/>
              </a:ext>
            </a:extLst>
          </p:cNvPr>
          <p:cNvSpPr/>
          <p:nvPr/>
        </p:nvSpPr>
        <p:spPr>
          <a:xfrm>
            <a:off x="1612678" y="2307435"/>
            <a:ext cx="118534" cy="127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TextBox 17">
            <a:extLst>
              <a:ext uri="{FF2B5EF4-FFF2-40B4-BE49-F238E27FC236}">
                <a16:creationId xmlns:a16="http://schemas.microsoft.com/office/drawing/2014/main" id="{1317652F-AC8C-4D6E-ABA3-2225250CE3F7}"/>
              </a:ext>
            </a:extLst>
          </p:cNvPr>
          <p:cNvSpPr txBox="1"/>
          <p:nvPr/>
        </p:nvSpPr>
        <p:spPr>
          <a:xfrm>
            <a:off x="9626600" y="3187700"/>
            <a:ext cx="651140" cy="461665"/>
          </a:xfrm>
          <a:prstGeom prst="rect">
            <a:avLst/>
          </a:prstGeom>
          <a:noFill/>
        </p:spPr>
        <p:txBody>
          <a:bodyPr wrap="none" rtlCol="1">
            <a:spAutoFit/>
          </a:bodyPr>
          <a:lstStyle/>
          <a:p>
            <a:r>
              <a:rPr lang="en-US" sz="2400" dirty="0">
                <a:solidFill>
                  <a:srgbClr val="FF0000"/>
                </a:solidFill>
              </a:rPr>
              <a:t>681</a:t>
            </a:r>
            <a:endParaRPr lang="he-IL" dirty="0">
              <a:solidFill>
                <a:srgbClr val="FF0000"/>
              </a:solidFill>
            </a:endParaRPr>
          </a:p>
        </p:txBody>
      </p:sp>
      <p:sp>
        <p:nvSpPr>
          <p:cNvPr id="19" name="TextBox 18">
            <a:extLst>
              <a:ext uri="{FF2B5EF4-FFF2-40B4-BE49-F238E27FC236}">
                <a16:creationId xmlns:a16="http://schemas.microsoft.com/office/drawing/2014/main" id="{CA224267-3293-4A8B-AD51-0B2AE1F6A758}"/>
              </a:ext>
            </a:extLst>
          </p:cNvPr>
          <p:cNvSpPr txBox="1"/>
          <p:nvPr/>
        </p:nvSpPr>
        <p:spPr>
          <a:xfrm>
            <a:off x="10513549" y="3198589"/>
            <a:ext cx="651140" cy="461665"/>
          </a:xfrm>
          <a:prstGeom prst="rect">
            <a:avLst/>
          </a:prstGeom>
          <a:noFill/>
        </p:spPr>
        <p:txBody>
          <a:bodyPr wrap="none" rtlCol="1">
            <a:spAutoFit/>
          </a:bodyPr>
          <a:lstStyle/>
          <a:p>
            <a:r>
              <a:rPr lang="en-US" sz="2400" dirty="0">
                <a:solidFill>
                  <a:srgbClr val="FF0000"/>
                </a:solidFill>
              </a:rPr>
              <a:t>752</a:t>
            </a:r>
            <a:endParaRPr lang="he-IL" dirty="0">
              <a:solidFill>
                <a:srgbClr val="FF0000"/>
              </a:solidFill>
            </a:endParaRPr>
          </a:p>
        </p:txBody>
      </p:sp>
    </p:spTree>
    <p:extLst>
      <p:ext uri="{BB962C8B-B14F-4D97-AF65-F5344CB8AC3E}">
        <p14:creationId xmlns:p14="http://schemas.microsoft.com/office/powerpoint/2010/main" val="1715757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A8C5CA-DD42-472C-BEA2-7FDD7724D391}"/>
              </a:ext>
            </a:extLst>
          </p:cNvPr>
          <p:cNvSpPr txBox="1"/>
          <p:nvPr/>
        </p:nvSpPr>
        <p:spPr>
          <a:xfrm>
            <a:off x="7648832" y="567304"/>
            <a:ext cx="4417194" cy="1211101"/>
          </a:xfrm>
          <a:prstGeom prst="rect">
            <a:avLst/>
          </a:prstGeom>
          <a:noFill/>
        </p:spPr>
        <p:txBody>
          <a:bodyPr wrap="square" rtlCol="1">
            <a:spAutoFit/>
          </a:bodyPr>
          <a:lstStyle/>
          <a:p>
            <a:pPr algn="r" rtl="1">
              <a:lnSpc>
                <a:spcPct val="150000"/>
              </a:lnSpc>
            </a:pPr>
            <a:r>
              <a:rPr lang="en-US" sz="2600" b="1" dirty="0">
                <a:latin typeface="Tahoma" panose="020B0604030504040204" pitchFamily="34" charset="0"/>
                <a:ea typeface="Tahoma" panose="020B0604030504040204" pitchFamily="34" charset="0"/>
                <a:cs typeface="Tahoma" panose="020B0604030504040204" pitchFamily="34" charset="0"/>
              </a:rPr>
              <a:t>LWP</a:t>
            </a:r>
            <a:r>
              <a:rPr lang="he-IL" sz="2600" b="1" dirty="0">
                <a:latin typeface="Tahoma" panose="020B0604030504040204" pitchFamily="34" charset="0"/>
                <a:ea typeface="Tahoma" panose="020B0604030504040204" pitchFamily="34" charset="0"/>
                <a:cs typeface="Tahoma" panose="020B0604030504040204" pitchFamily="34" charset="0"/>
              </a:rPr>
              <a:t> מול </a:t>
            </a:r>
            <a:r>
              <a:rPr lang="en-US" sz="2600" b="1" dirty="0">
                <a:latin typeface="Tahoma" panose="020B0604030504040204" pitchFamily="34" charset="0"/>
                <a:ea typeface="Tahoma" panose="020B0604030504040204" pitchFamily="34" charset="0"/>
                <a:cs typeface="Tahoma" panose="020B0604030504040204" pitchFamily="34" charset="0"/>
              </a:rPr>
              <a:t>NDSI</a:t>
            </a:r>
            <a:r>
              <a:rPr lang="he-IL" sz="2600" b="1" dirty="0">
                <a:latin typeface="Tahoma" panose="020B0604030504040204" pitchFamily="34" charset="0"/>
                <a:ea typeface="Tahoma" panose="020B0604030504040204" pitchFamily="34" charset="0"/>
                <a:cs typeface="Tahoma" panose="020B0604030504040204" pitchFamily="34" charset="0"/>
              </a:rPr>
              <a:t> אופטימלי</a:t>
            </a:r>
          </a:p>
          <a:p>
            <a:pPr algn="r" rtl="1">
              <a:lnSpc>
                <a:spcPct val="150000"/>
              </a:lnSpc>
            </a:pPr>
            <a:r>
              <a:rPr lang="he-IL" sz="2600" b="1" dirty="0">
                <a:latin typeface="Tahoma" panose="020B0604030504040204" pitchFamily="34" charset="0"/>
                <a:ea typeface="Tahoma" panose="020B0604030504040204" pitchFamily="34" charset="0"/>
                <a:cs typeface="Tahoma" panose="020B0604030504040204" pitchFamily="34" charset="0"/>
              </a:rPr>
              <a:t>כל הדגימות, ולפי מינים.</a:t>
            </a:r>
          </a:p>
        </p:txBody>
      </p:sp>
      <p:pic>
        <p:nvPicPr>
          <p:cNvPr id="2056" name="Picture 8">
            <a:extLst>
              <a:ext uri="{FF2B5EF4-FFF2-40B4-BE49-F238E27FC236}">
                <a16:creationId xmlns:a16="http://schemas.microsoft.com/office/drawing/2014/main" id="{C2978DF6-60DE-4F2B-A1FD-FF99BD38B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 y="283819"/>
            <a:ext cx="7805862" cy="6290362"/>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4">
            <a:extLst>
              <a:ext uri="{FF2B5EF4-FFF2-40B4-BE49-F238E27FC236}">
                <a16:creationId xmlns:a16="http://schemas.microsoft.com/office/drawing/2014/main" id="{6123DFA3-6442-4E3E-BE79-C17CD6B097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631" y="2162879"/>
            <a:ext cx="4579369" cy="243868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B8B863E-632A-4255-94BB-27C59848247B}"/>
              </a:ext>
            </a:extLst>
          </p:cNvPr>
          <p:cNvCxnSpPr>
            <a:cxnSpLocks/>
          </p:cNvCxnSpPr>
          <p:nvPr/>
        </p:nvCxnSpPr>
        <p:spPr>
          <a:xfrm>
            <a:off x="10096811" y="3859731"/>
            <a:ext cx="0" cy="2308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71B6A2-E07F-47CE-8190-75A6D7CC4FD3}"/>
              </a:ext>
            </a:extLst>
          </p:cNvPr>
          <p:cNvCxnSpPr>
            <a:cxnSpLocks/>
          </p:cNvCxnSpPr>
          <p:nvPr/>
        </p:nvCxnSpPr>
        <p:spPr>
          <a:xfrm>
            <a:off x="10513550" y="2531444"/>
            <a:ext cx="0" cy="15494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D2934C2-821B-46E5-AFAA-FACD0B326C78}"/>
              </a:ext>
            </a:extLst>
          </p:cNvPr>
          <p:cNvSpPr txBox="1"/>
          <p:nvPr/>
        </p:nvSpPr>
        <p:spPr>
          <a:xfrm>
            <a:off x="9626600" y="3187700"/>
            <a:ext cx="651140" cy="461665"/>
          </a:xfrm>
          <a:prstGeom prst="rect">
            <a:avLst/>
          </a:prstGeom>
          <a:noFill/>
        </p:spPr>
        <p:txBody>
          <a:bodyPr wrap="none" rtlCol="1">
            <a:spAutoFit/>
          </a:bodyPr>
          <a:lstStyle/>
          <a:p>
            <a:r>
              <a:rPr lang="en-US" sz="2400" dirty="0">
                <a:solidFill>
                  <a:srgbClr val="FF0000"/>
                </a:solidFill>
              </a:rPr>
              <a:t>681</a:t>
            </a:r>
            <a:endParaRPr lang="he-IL" dirty="0">
              <a:solidFill>
                <a:srgbClr val="FF0000"/>
              </a:solidFill>
            </a:endParaRPr>
          </a:p>
        </p:txBody>
      </p:sp>
      <p:sp>
        <p:nvSpPr>
          <p:cNvPr id="14" name="TextBox 13">
            <a:extLst>
              <a:ext uri="{FF2B5EF4-FFF2-40B4-BE49-F238E27FC236}">
                <a16:creationId xmlns:a16="http://schemas.microsoft.com/office/drawing/2014/main" id="{EBF3A9A9-4963-40C4-9CA4-9B42BF142140}"/>
              </a:ext>
            </a:extLst>
          </p:cNvPr>
          <p:cNvSpPr txBox="1"/>
          <p:nvPr/>
        </p:nvSpPr>
        <p:spPr>
          <a:xfrm>
            <a:off x="10513549" y="3198589"/>
            <a:ext cx="651140" cy="461665"/>
          </a:xfrm>
          <a:prstGeom prst="rect">
            <a:avLst/>
          </a:prstGeom>
          <a:noFill/>
        </p:spPr>
        <p:txBody>
          <a:bodyPr wrap="none" rtlCol="1">
            <a:spAutoFit/>
          </a:bodyPr>
          <a:lstStyle/>
          <a:p>
            <a:r>
              <a:rPr lang="en-US" sz="2400" dirty="0">
                <a:solidFill>
                  <a:srgbClr val="FF0000"/>
                </a:solidFill>
              </a:rPr>
              <a:t>752</a:t>
            </a:r>
            <a:endParaRPr lang="he-IL" dirty="0">
              <a:solidFill>
                <a:srgbClr val="FF0000"/>
              </a:solidFill>
            </a:endParaRPr>
          </a:p>
        </p:txBody>
      </p:sp>
    </p:spTree>
    <p:extLst>
      <p:ext uri="{BB962C8B-B14F-4D97-AF65-F5344CB8AC3E}">
        <p14:creationId xmlns:p14="http://schemas.microsoft.com/office/powerpoint/2010/main" val="1963276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F4F331B-1FB8-4F6A-83D2-DB568AC6D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63" y="1191084"/>
            <a:ext cx="8420873" cy="537481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1B42D7E7-8634-4293-8E39-E930E5300E78}"/>
              </a:ext>
            </a:extLst>
          </p:cNvPr>
          <p:cNvSpPr txBox="1">
            <a:spLocks/>
          </p:cNvSpPr>
          <p:nvPr/>
        </p:nvSpPr>
        <p:spPr>
          <a:xfrm>
            <a:off x="838200" y="11799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rtl="1"/>
            <a:r>
              <a:rPr lang="he-IL" dirty="0">
                <a:latin typeface="Tahoma" panose="020B0604030504040204" pitchFamily="34" charset="0"/>
                <a:ea typeface="Tahoma" panose="020B0604030504040204" pitchFamily="34" charset="0"/>
                <a:cs typeface="Tahoma" panose="020B0604030504040204" pitchFamily="34" charset="0"/>
              </a:rPr>
              <a:t>השפעת הפחתת הגשם על </a:t>
            </a:r>
            <a:r>
              <a:rPr lang="en-US" dirty="0">
                <a:latin typeface="Tahoma" panose="020B0604030504040204" pitchFamily="34" charset="0"/>
                <a:ea typeface="Tahoma" panose="020B0604030504040204" pitchFamily="34" charset="0"/>
                <a:cs typeface="Tahoma" panose="020B0604030504040204" pitchFamily="34" charset="0"/>
              </a:rPr>
              <a:t>LWP</a:t>
            </a:r>
            <a:endParaRPr lang="he-IL"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Table 20">
            <a:extLst>
              <a:ext uri="{FF2B5EF4-FFF2-40B4-BE49-F238E27FC236}">
                <a16:creationId xmlns:a16="http://schemas.microsoft.com/office/drawing/2014/main" id="{99F906BC-0214-4D80-B98C-DC2F6FE3C00A}"/>
              </a:ext>
            </a:extLst>
          </p:cNvPr>
          <p:cNvGraphicFramePr>
            <a:graphicFrameLocks noGrp="1"/>
          </p:cNvGraphicFramePr>
          <p:nvPr>
            <p:extLst>
              <p:ext uri="{D42A27DB-BD31-4B8C-83A1-F6EECF244321}">
                <p14:modId xmlns:p14="http://schemas.microsoft.com/office/powerpoint/2010/main" val="650419857"/>
              </p:ext>
            </p:extLst>
          </p:nvPr>
        </p:nvGraphicFramePr>
        <p:xfrm>
          <a:off x="9074406" y="2377616"/>
          <a:ext cx="2965194" cy="3200400"/>
        </p:xfrm>
        <a:graphic>
          <a:graphicData uri="http://schemas.openxmlformats.org/drawingml/2006/table">
            <a:tbl>
              <a:tblPr rtl="1" firstRow="1" bandRow="1">
                <a:tableStyleId>{5C22544A-7EE6-4342-B048-85BDC9FD1C3A}</a:tableStyleId>
              </a:tblPr>
              <a:tblGrid>
                <a:gridCol w="1482597">
                  <a:extLst>
                    <a:ext uri="{9D8B030D-6E8A-4147-A177-3AD203B41FA5}">
                      <a16:colId xmlns:a16="http://schemas.microsoft.com/office/drawing/2014/main" val="969374142"/>
                    </a:ext>
                  </a:extLst>
                </a:gridCol>
                <a:gridCol w="1482597">
                  <a:extLst>
                    <a:ext uri="{9D8B030D-6E8A-4147-A177-3AD203B41FA5}">
                      <a16:colId xmlns:a16="http://schemas.microsoft.com/office/drawing/2014/main" val="782735521"/>
                    </a:ext>
                  </a:extLst>
                </a:gridCol>
              </a:tblGrid>
              <a:tr h="420687">
                <a:tc gridSpan="2">
                  <a:txBody>
                    <a:bodyPr/>
                    <a:lstStyle/>
                    <a:p>
                      <a:pPr marL="0" marR="0" lvl="0" indent="0" algn="ctr" defTabSz="2880086" rtl="1" eaLnBrk="1" fontAlgn="auto" latinLnBrk="0" hangingPunct="1">
                        <a:lnSpc>
                          <a:spcPct val="100000"/>
                        </a:lnSpc>
                        <a:spcBef>
                          <a:spcPts val="0"/>
                        </a:spcBef>
                        <a:spcAft>
                          <a:spcPts val="0"/>
                        </a:spcAft>
                        <a:buClrTx/>
                        <a:buSzTx/>
                        <a:buFontTx/>
                        <a:buNone/>
                        <a:tabLst/>
                        <a:defRPr/>
                      </a:pPr>
                      <a:r>
                        <a:rPr lang="en-US" sz="2400" dirty="0"/>
                        <a:t>T-test</a:t>
                      </a:r>
                      <a:endParaRPr lang="he-IL" sz="2400" dirty="0"/>
                    </a:p>
                  </a:txBody>
                  <a:tcPr/>
                </a:tc>
                <a:tc hMerge="1">
                  <a:txBody>
                    <a:bodyPr/>
                    <a:lstStyle/>
                    <a:p>
                      <a:pPr algn="ctr" rtl="1"/>
                      <a:endParaRPr lang="he-IL" sz="2400" dirty="0"/>
                    </a:p>
                  </a:txBody>
                  <a:tcPr/>
                </a:tc>
                <a:extLst>
                  <a:ext uri="{0D108BD9-81ED-4DB2-BD59-A6C34878D82A}">
                    <a16:rowId xmlns:a16="http://schemas.microsoft.com/office/drawing/2014/main" val="2453107944"/>
                  </a:ext>
                </a:extLst>
              </a:tr>
              <a:tr h="420687">
                <a:tc>
                  <a:txBody>
                    <a:bodyPr/>
                    <a:lstStyle/>
                    <a:p>
                      <a:pPr marL="0" marR="0" lvl="0" indent="0" algn="ctr" defTabSz="2880086" rtl="1" eaLnBrk="1" fontAlgn="auto" latinLnBrk="0" hangingPunct="1">
                        <a:lnSpc>
                          <a:spcPct val="100000"/>
                        </a:lnSpc>
                        <a:spcBef>
                          <a:spcPts val="0"/>
                        </a:spcBef>
                        <a:spcAft>
                          <a:spcPts val="0"/>
                        </a:spcAft>
                        <a:buClrTx/>
                        <a:buSzTx/>
                        <a:buFontTx/>
                        <a:buNone/>
                        <a:tabLst/>
                        <a:defRPr/>
                      </a:pPr>
                      <a:r>
                        <a:rPr lang="en-US" sz="2400" b="1" dirty="0"/>
                        <a:t>P-value</a:t>
                      </a:r>
                      <a:endParaRPr lang="he-IL" sz="2400" b="1" dirty="0"/>
                    </a:p>
                  </a:txBody>
                  <a:tcPr/>
                </a:tc>
                <a:tc>
                  <a:txBody>
                    <a:bodyPr/>
                    <a:lstStyle/>
                    <a:p>
                      <a:pPr algn="ctr" rtl="1"/>
                      <a:r>
                        <a:rPr lang="en-US" sz="2400" b="1" dirty="0"/>
                        <a:t>Species</a:t>
                      </a:r>
                      <a:endParaRPr lang="he-IL" sz="2400" b="1" dirty="0"/>
                    </a:p>
                  </a:txBody>
                  <a:tcPr/>
                </a:tc>
                <a:extLst>
                  <a:ext uri="{0D108BD9-81ED-4DB2-BD59-A6C34878D82A}">
                    <a16:rowId xmlns:a16="http://schemas.microsoft.com/office/drawing/2014/main" val="3024762600"/>
                  </a:ext>
                </a:extLst>
              </a:tr>
              <a:tr h="420687">
                <a:tc>
                  <a:txBody>
                    <a:bodyPr/>
                    <a:lstStyle/>
                    <a:p>
                      <a:pPr algn="ctr" rtl="1"/>
                      <a:r>
                        <a:rPr lang="en-US" sz="2400" dirty="0">
                          <a:solidFill>
                            <a:srgbClr val="FF0000"/>
                          </a:solidFill>
                        </a:rPr>
                        <a:t>0.700</a:t>
                      </a:r>
                      <a:endParaRPr lang="he-IL" sz="2400" dirty="0">
                        <a:solidFill>
                          <a:srgbClr val="FF0000"/>
                        </a:solidFill>
                      </a:endParaRPr>
                    </a:p>
                  </a:txBody>
                  <a:tcPr/>
                </a:tc>
                <a:tc>
                  <a:txBody>
                    <a:bodyPr/>
                    <a:lstStyle/>
                    <a:p>
                      <a:pPr algn="ctr" rtl="1"/>
                      <a:r>
                        <a:rPr lang="en-US" sz="2400" dirty="0"/>
                        <a:t>Cypress</a:t>
                      </a:r>
                      <a:endParaRPr lang="he-IL" sz="2400" dirty="0"/>
                    </a:p>
                  </a:txBody>
                  <a:tcPr/>
                </a:tc>
                <a:extLst>
                  <a:ext uri="{0D108BD9-81ED-4DB2-BD59-A6C34878D82A}">
                    <a16:rowId xmlns:a16="http://schemas.microsoft.com/office/drawing/2014/main" val="2282219208"/>
                  </a:ext>
                </a:extLst>
              </a:tr>
              <a:tr h="420687">
                <a:tc>
                  <a:txBody>
                    <a:bodyPr/>
                    <a:lstStyle/>
                    <a:p>
                      <a:pPr algn="ctr" rtl="1"/>
                      <a:r>
                        <a:rPr lang="en-US" sz="2400" dirty="0">
                          <a:solidFill>
                            <a:srgbClr val="FF0000"/>
                          </a:solidFill>
                        </a:rPr>
                        <a:t>0.497</a:t>
                      </a:r>
                      <a:endParaRPr lang="he-IL" sz="2400" dirty="0">
                        <a:solidFill>
                          <a:srgbClr val="FF0000"/>
                        </a:solidFill>
                      </a:endParaRPr>
                    </a:p>
                  </a:txBody>
                  <a:tcPr/>
                </a:tc>
                <a:tc>
                  <a:txBody>
                    <a:bodyPr/>
                    <a:lstStyle/>
                    <a:p>
                      <a:pPr algn="ctr" rtl="1"/>
                      <a:r>
                        <a:rPr lang="en-US" sz="2400" dirty="0"/>
                        <a:t>Carob</a:t>
                      </a:r>
                      <a:endParaRPr lang="he-IL" sz="2400" dirty="0"/>
                    </a:p>
                  </a:txBody>
                  <a:tcPr/>
                </a:tc>
                <a:extLst>
                  <a:ext uri="{0D108BD9-81ED-4DB2-BD59-A6C34878D82A}">
                    <a16:rowId xmlns:a16="http://schemas.microsoft.com/office/drawing/2014/main" val="4145753916"/>
                  </a:ext>
                </a:extLst>
              </a:tr>
              <a:tr h="420687">
                <a:tc>
                  <a:txBody>
                    <a:bodyPr/>
                    <a:lstStyle/>
                    <a:p>
                      <a:pPr algn="ctr" rtl="1"/>
                      <a:r>
                        <a:rPr lang="en-US" sz="2400" dirty="0">
                          <a:solidFill>
                            <a:srgbClr val="FF0000"/>
                          </a:solidFill>
                        </a:rPr>
                        <a:t>0.325</a:t>
                      </a:r>
                      <a:endParaRPr lang="he-IL" sz="2400" dirty="0">
                        <a:solidFill>
                          <a:srgbClr val="FF0000"/>
                        </a:solidFill>
                      </a:endParaRPr>
                    </a:p>
                  </a:txBody>
                  <a:tcPr/>
                </a:tc>
                <a:tc>
                  <a:txBody>
                    <a:bodyPr/>
                    <a:lstStyle/>
                    <a:p>
                      <a:pPr algn="ctr" rtl="1"/>
                      <a:r>
                        <a:rPr lang="en-US" sz="2400" dirty="0"/>
                        <a:t>Pine</a:t>
                      </a:r>
                      <a:endParaRPr lang="he-IL" sz="2400" dirty="0"/>
                    </a:p>
                  </a:txBody>
                  <a:tcPr/>
                </a:tc>
                <a:extLst>
                  <a:ext uri="{0D108BD9-81ED-4DB2-BD59-A6C34878D82A}">
                    <a16:rowId xmlns:a16="http://schemas.microsoft.com/office/drawing/2014/main" val="2011912404"/>
                  </a:ext>
                </a:extLst>
              </a:tr>
              <a:tr h="420687">
                <a:tc>
                  <a:txBody>
                    <a:bodyPr/>
                    <a:lstStyle/>
                    <a:p>
                      <a:pPr algn="ctr" rtl="1"/>
                      <a:r>
                        <a:rPr lang="en-US" sz="2400" dirty="0">
                          <a:solidFill>
                            <a:srgbClr val="FF0000"/>
                          </a:solidFill>
                        </a:rPr>
                        <a:t>0.177</a:t>
                      </a:r>
                      <a:endParaRPr lang="he-IL" sz="2400" dirty="0">
                        <a:solidFill>
                          <a:srgbClr val="FF0000"/>
                        </a:solidFill>
                      </a:endParaRPr>
                    </a:p>
                  </a:txBody>
                  <a:tcPr/>
                </a:tc>
                <a:tc>
                  <a:txBody>
                    <a:bodyPr/>
                    <a:lstStyle/>
                    <a:p>
                      <a:pPr algn="ctr" rtl="1"/>
                      <a:r>
                        <a:rPr lang="en-US" sz="2400" dirty="0"/>
                        <a:t>oak</a:t>
                      </a:r>
                      <a:endParaRPr lang="he-IL" sz="2400" dirty="0"/>
                    </a:p>
                  </a:txBody>
                  <a:tcPr/>
                </a:tc>
                <a:extLst>
                  <a:ext uri="{0D108BD9-81ED-4DB2-BD59-A6C34878D82A}">
                    <a16:rowId xmlns:a16="http://schemas.microsoft.com/office/drawing/2014/main" val="447962029"/>
                  </a:ext>
                </a:extLst>
              </a:tr>
              <a:tr h="420687">
                <a:tc>
                  <a:txBody>
                    <a:bodyPr/>
                    <a:lstStyle/>
                    <a:p>
                      <a:pPr algn="ctr" rtl="1"/>
                      <a:r>
                        <a:rPr lang="en-US" sz="2400" dirty="0">
                          <a:solidFill>
                            <a:srgbClr val="FF0000"/>
                          </a:solidFill>
                        </a:rPr>
                        <a:t>0.350</a:t>
                      </a:r>
                      <a:endParaRPr lang="he-IL" sz="2400" dirty="0">
                        <a:solidFill>
                          <a:srgbClr val="FF0000"/>
                        </a:solidFill>
                      </a:endParaRPr>
                    </a:p>
                  </a:txBody>
                  <a:tcPr/>
                </a:tc>
                <a:tc>
                  <a:txBody>
                    <a:bodyPr/>
                    <a:lstStyle/>
                    <a:p>
                      <a:pPr algn="ctr" rtl="1"/>
                      <a:r>
                        <a:rPr lang="en-US" sz="2400" dirty="0" err="1"/>
                        <a:t>pistacia</a:t>
                      </a:r>
                      <a:endParaRPr lang="he-IL" sz="2400" dirty="0"/>
                    </a:p>
                  </a:txBody>
                  <a:tcPr/>
                </a:tc>
                <a:extLst>
                  <a:ext uri="{0D108BD9-81ED-4DB2-BD59-A6C34878D82A}">
                    <a16:rowId xmlns:a16="http://schemas.microsoft.com/office/drawing/2014/main" val="3058093525"/>
                  </a:ext>
                </a:extLst>
              </a:tr>
            </a:tbl>
          </a:graphicData>
        </a:graphic>
      </p:graphicFrame>
    </p:spTree>
    <p:extLst>
      <p:ext uri="{BB962C8B-B14F-4D97-AF65-F5344CB8AC3E}">
        <p14:creationId xmlns:p14="http://schemas.microsoft.com/office/powerpoint/2010/main" val="2743177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DBCED55-D5ED-4342-9909-1DE14E6575B6}"/>
              </a:ext>
            </a:extLst>
          </p:cNvPr>
          <p:cNvSpPr txBox="1"/>
          <p:nvPr/>
        </p:nvSpPr>
        <p:spPr>
          <a:xfrm>
            <a:off x="7648832" y="567304"/>
            <a:ext cx="4417194" cy="1211101"/>
          </a:xfrm>
          <a:prstGeom prst="rect">
            <a:avLst/>
          </a:prstGeom>
          <a:noFill/>
        </p:spPr>
        <p:txBody>
          <a:bodyPr wrap="square" rtlCol="1">
            <a:spAutoFit/>
          </a:bodyPr>
          <a:lstStyle/>
          <a:p>
            <a:pPr algn="r" rtl="1">
              <a:lnSpc>
                <a:spcPct val="150000"/>
              </a:lnSpc>
            </a:pPr>
            <a:r>
              <a:rPr lang="en-US" sz="2600" b="1" dirty="0">
                <a:latin typeface="Tahoma" panose="020B0604030504040204" pitchFamily="34" charset="0"/>
                <a:ea typeface="Tahoma" panose="020B0604030504040204" pitchFamily="34" charset="0"/>
                <a:cs typeface="Tahoma" panose="020B0604030504040204" pitchFamily="34" charset="0"/>
              </a:rPr>
              <a:t>LWP</a:t>
            </a:r>
            <a:r>
              <a:rPr lang="he-IL" sz="2600" b="1" dirty="0">
                <a:latin typeface="Tahoma" panose="020B0604030504040204" pitchFamily="34" charset="0"/>
                <a:ea typeface="Tahoma" panose="020B0604030504040204" pitchFamily="34" charset="0"/>
                <a:cs typeface="Tahoma" panose="020B0604030504040204" pitchFamily="34" charset="0"/>
              </a:rPr>
              <a:t> מול </a:t>
            </a:r>
            <a:r>
              <a:rPr lang="en-US" sz="2600" b="1" dirty="0">
                <a:latin typeface="Tahoma" panose="020B0604030504040204" pitchFamily="34" charset="0"/>
                <a:ea typeface="Tahoma" panose="020B0604030504040204" pitchFamily="34" charset="0"/>
                <a:cs typeface="Tahoma" panose="020B0604030504040204" pitchFamily="34" charset="0"/>
              </a:rPr>
              <a:t>NDSI</a:t>
            </a:r>
            <a:r>
              <a:rPr lang="he-IL" sz="2600" b="1" dirty="0">
                <a:latin typeface="Tahoma" panose="020B0604030504040204" pitchFamily="34" charset="0"/>
                <a:ea typeface="Tahoma" panose="020B0604030504040204" pitchFamily="34" charset="0"/>
                <a:cs typeface="Tahoma" panose="020B0604030504040204" pitchFamily="34" charset="0"/>
              </a:rPr>
              <a:t> אופטימלי</a:t>
            </a:r>
          </a:p>
          <a:p>
            <a:pPr algn="r" rtl="1">
              <a:lnSpc>
                <a:spcPct val="150000"/>
              </a:lnSpc>
            </a:pPr>
            <a:r>
              <a:rPr lang="he-IL" sz="2600" b="1" dirty="0">
                <a:latin typeface="Tahoma" panose="020B0604030504040204" pitchFamily="34" charset="0"/>
                <a:ea typeface="Tahoma" panose="020B0604030504040204" pitchFamily="34" charset="0"/>
                <a:cs typeface="Tahoma" panose="020B0604030504040204" pitchFamily="34" charset="0"/>
              </a:rPr>
              <a:t>ממוצעי חלקות</a:t>
            </a:r>
          </a:p>
        </p:txBody>
      </p:sp>
      <p:pic>
        <p:nvPicPr>
          <p:cNvPr id="3078" name="Picture 6">
            <a:extLst>
              <a:ext uri="{FF2B5EF4-FFF2-40B4-BE49-F238E27FC236}">
                <a16:creationId xmlns:a16="http://schemas.microsoft.com/office/drawing/2014/main" id="{CF0110B8-8CAD-421F-BDD0-C56EB3466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2" y="346311"/>
            <a:ext cx="7757639" cy="5916493"/>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4">
            <a:extLst>
              <a:ext uri="{FF2B5EF4-FFF2-40B4-BE49-F238E27FC236}">
                <a16:creationId xmlns:a16="http://schemas.microsoft.com/office/drawing/2014/main" id="{863C1F56-3B51-4A3A-A7A6-2DCD6B6154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6599" y="2209659"/>
            <a:ext cx="4579369" cy="243868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83F3CFB8-BF7A-4A3E-BE3C-FEA9F5203C9E}"/>
              </a:ext>
            </a:extLst>
          </p:cNvPr>
          <p:cNvCxnSpPr>
            <a:cxnSpLocks/>
          </p:cNvCxnSpPr>
          <p:nvPr/>
        </p:nvCxnSpPr>
        <p:spPr>
          <a:xfrm>
            <a:off x="10341279" y="3437680"/>
            <a:ext cx="0" cy="69965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AC8BDBA-A1C7-4354-94E5-9884126B696C}"/>
              </a:ext>
            </a:extLst>
          </p:cNvPr>
          <p:cNvCxnSpPr>
            <a:cxnSpLocks/>
          </p:cNvCxnSpPr>
          <p:nvPr/>
        </p:nvCxnSpPr>
        <p:spPr>
          <a:xfrm>
            <a:off x="10910418" y="2421680"/>
            <a:ext cx="0" cy="170603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3001310-3953-4E81-8B58-2F1825F1A606}"/>
              </a:ext>
            </a:extLst>
          </p:cNvPr>
          <p:cNvSpPr txBox="1"/>
          <p:nvPr/>
        </p:nvSpPr>
        <p:spPr>
          <a:xfrm>
            <a:off x="9680568" y="3234480"/>
            <a:ext cx="651140" cy="461665"/>
          </a:xfrm>
          <a:prstGeom prst="rect">
            <a:avLst/>
          </a:prstGeom>
          <a:noFill/>
        </p:spPr>
        <p:txBody>
          <a:bodyPr wrap="none" rtlCol="1">
            <a:spAutoFit/>
          </a:bodyPr>
          <a:lstStyle/>
          <a:p>
            <a:r>
              <a:rPr lang="en-US" sz="2400" dirty="0">
                <a:solidFill>
                  <a:srgbClr val="FF0000"/>
                </a:solidFill>
              </a:rPr>
              <a:t>712</a:t>
            </a:r>
            <a:endParaRPr lang="he-IL" dirty="0">
              <a:solidFill>
                <a:srgbClr val="FF0000"/>
              </a:solidFill>
            </a:endParaRPr>
          </a:p>
        </p:txBody>
      </p:sp>
      <p:sp>
        <p:nvSpPr>
          <p:cNvPr id="15" name="TextBox 14">
            <a:extLst>
              <a:ext uri="{FF2B5EF4-FFF2-40B4-BE49-F238E27FC236}">
                <a16:creationId xmlns:a16="http://schemas.microsoft.com/office/drawing/2014/main" id="{D671CCB6-4ABB-4AB3-9E44-943723AC7FCF}"/>
              </a:ext>
            </a:extLst>
          </p:cNvPr>
          <p:cNvSpPr txBox="1"/>
          <p:nvPr/>
        </p:nvSpPr>
        <p:spPr>
          <a:xfrm>
            <a:off x="10923117" y="3245369"/>
            <a:ext cx="651140" cy="461665"/>
          </a:xfrm>
          <a:prstGeom prst="rect">
            <a:avLst/>
          </a:prstGeom>
          <a:noFill/>
        </p:spPr>
        <p:txBody>
          <a:bodyPr wrap="none" rtlCol="1">
            <a:spAutoFit/>
          </a:bodyPr>
          <a:lstStyle/>
          <a:p>
            <a:r>
              <a:rPr lang="en-US" sz="2400" dirty="0">
                <a:solidFill>
                  <a:srgbClr val="FF0000"/>
                </a:solidFill>
              </a:rPr>
              <a:t>816</a:t>
            </a:r>
            <a:endParaRPr lang="he-IL" dirty="0">
              <a:solidFill>
                <a:srgbClr val="FF0000"/>
              </a:solidFill>
            </a:endParaRPr>
          </a:p>
        </p:txBody>
      </p:sp>
      <p:cxnSp>
        <p:nvCxnSpPr>
          <p:cNvPr id="19" name="Straight Connector 18">
            <a:extLst>
              <a:ext uri="{FF2B5EF4-FFF2-40B4-BE49-F238E27FC236}">
                <a16:creationId xmlns:a16="http://schemas.microsoft.com/office/drawing/2014/main" id="{E222E85F-887C-4F15-90A7-221C6CD28D31}"/>
              </a:ext>
            </a:extLst>
          </p:cNvPr>
          <p:cNvCxnSpPr>
            <a:cxnSpLocks/>
          </p:cNvCxnSpPr>
          <p:nvPr/>
        </p:nvCxnSpPr>
        <p:spPr>
          <a:xfrm>
            <a:off x="10096811" y="3923231"/>
            <a:ext cx="0" cy="230826"/>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F25F3D-75E9-4FC3-9867-9DB77DA0BE26}"/>
              </a:ext>
            </a:extLst>
          </p:cNvPr>
          <p:cNvCxnSpPr>
            <a:cxnSpLocks/>
          </p:cNvCxnSpPr>
          <p:nvPr/>
        </p:nvCxnSpPr>
        <p:spPr>
          <a:xfrm>
            <a:off x="10513550" y="2705100"/>
            <a:ext cx="0" cy="1439332"/>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6384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7E35-6ADD-4C56-8E3C-75535D12B302}"/>
              </a:ext>
            </a:extLst>
          </p:cNvPr>
          <p:cNvSpPr>
            <a:spLocks noGrp="1"/>
          </p:cNvSpPr>
          <p:nvPr>
            <p:ph type="title"/>
          </p:nvPr>
        </p:nvSpPr>
        <p:spPr/>
        <p:txBody>
          <a:bodyPr/>
          <a:lstStyle/>
          <a:p>
            <a:pPr algn="r"/>
            <a:r>
              <a:rPr lang="he-IL" dirty="0">
                <a:latin typeface="Tahoma" panose="020B0604030504040204" pitchFamily="34" charset="0"/>
                <a:ea typeface="Tahoma" panose="020B0604030504040204" pitchFamily="34" charset="0"/>
                <a:cs typeface="Tahoma" panose="020B0604030504040204" pitchFamily="34" charset="0"/>
              </a:rPr>
              <a:t>המשך המחקר</a:t>
            </a:r>
          </a:p>
        </p:txBody>
      </p:sp>
      <p:sp>
        <p:nvSpPr>
          <p:cNvPr id="3" name="Content Placeholder 2">
            <a:extLst>
              <a:ext uri="{FF2B5EF4-FFF2-40B4-BE49-F238E27FC236}">
                <a16:creationId xmlns:a16="http://schemas.microsoft.com/office/drawing/2014/main" id="{DFE7094A-35C8-4B6F-9E45-022F77AC67CB}"/>
              </a:ext>
            </a:extLst>
          </p:cNvPr>
          <p:cNvSpPr>
            <a:spLocks noGrp="1"/>
          </p:cNvSpPr>
          <p:nvPr>
            <p:ph idx="1"/>
          </p:nvPr>
        </p:nvSpPr>
        <p:spPr>
          <a:xfrm>
            <a:off x="838200" y="1961356"/>
            <a:ext cx="10515600" cy="4351338"/>
          </a:xfrm>
        </p:spPr>
        <p:txBody>
          <a:bodyPr/>
          <a:lstStyle/>
          <a:p>
            <a:pPr algn="r" rtl="1"/>
            <a:r>
              <a:rPr lang="he-IL" dirty="0">
                <a:latin typeface="Tahoma" panose="020B0604030504040204" pitchFamily="34" charset="0"/>
                <a:ea typeface="Tahoma" panose="020B0604030504040204" pitchFamily="34" charset="0"/>
                <a:cs typeface="Tahoma" panose="020B0604030504040204" pitchFamily="34" charset="0"/>
              </a:rPr>
              <a:t>בדיקת המודל על נתונים נוספים</a:t>
            </a:r>
          </a:p>
          <a:p>
            <a:pPr algn="r" rtl="1"/>
            <a:endParaRPr lang="he-IL" dirty="0">
              <a:latin typeface="Tahoma" panose="020B0604030504040204" pitchFamily="34" charset="0"/>
              <a:ea typeface="Tahoma" panose="020B0604030504040204" pitchFamily="34" charset="0"/>
              <a:cs typeface="Tahoma" panose="020B0604030504040204" pitchFamily="34" charset="0"/>
            </a:endParaRPr>
          </a:p>
          <a:p>
            <a:pPr algn="r" rtl="1"/>
            <a:r>
              <a:rPr lang="he-IL" dirty="0">
                <a:latin typeface="Tahoma" panose="020B0604030504040204" pitchFamily="34" charset="0"/>
                <a:ea typeface="Tahoma" panose="020B0604030504040204" pitchFamily="34" charset="0"/>
                <a:cs typeface="Tahoma" panose="020B0604030504040204" pitchFamily="34" charset="0"/>
              </a:rPr>
              <a:t>שימוש בלמידת מכונה לשיפור המודל</a:t>
            </a:r>
          </a:p>
          <a:p>
            <a:pPr marL="0" indent="0" algn="r" rtl="1">
              <a:buNone/>
            </a:pPr>
            <a:endParaRPr lang="he-IL" dirty="0">
              <a:latin typeface="Tahoma" panose="020B0604030504040204" pitchFamily="34" charset="0"/>
              <a:ea typeface="Tahoma" panose="020B0604030504040204" pitchFamily="34" charset="0"/>
              <a:cs typeface="Tahoma" panose="020B0604030504040204" pitchFamily="34" charset="0"/>
            </a:endParaRPr>
          </a:p>
          <a:p>
            <a:pPr algn="r" rtl="1"/>
            <a:r>
              <a:rPr lang="he-IL" dirty="0">
                <a:latin typeface="Tahoma" panose="020B0604030504040204" pitchFamily="34" charset="0"/>
                <a:ea typeface="Tahoma" panose="020B0604030504040204" pitchFamily="34" charset="0"/>
                <a:cs typeface="Tahoma" panose="020B0604030504040204" pitchFamily="34" charset="0"/>
              </a:rPr>
              <a:t>מעבר לרזולוציה לוויינית</a:t>
            </a:r>
          </a:p>
        </p:txBody>
      </p:sp>
      <p:pic>
        <p:nvPicPr>
          <p:cNvPr id="4" name="Picture 4" descr="Sentinel-2A in Orbit: An Overview of the Features of the European Sentinel  Family | GIM International">
            <a:extLst>
              <a:ext uri="{FF2B5EF4-FFF2-40B4-BE49-F238E27FC236}">
                <a16:creationId xmlns:a16="http://schemas.microsoft.com/office/drawing/2014/main" id="{1A576748-C354-4728-ABB9-F0A3306807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2" r="16242"/>
          <a:stretch/>
        </p:blipFill>
        <p:spPr bwMode="auto">
          <a:xfrm>
            <a:off x="838200" y="3573323"/>
            <a:ext cx="3395133" cy="30171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1B2531D-B082-48E2-90AD-0B74F6015B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68" y="94457"/>
            <a:ext cx="3222096" cy="3222096"/>
          </a:xfrm>
          <a:prstGeom prst="rect">
            <a:avLst/>
          </a:prstGeom>
        </p:spPr>
      </p:pic>
    </p:spTree>
    <p:extLst>
      <p:ext uri="{BB962C8B-B14F-4D97-AF65-F5344CB8AC3E}">
        <p14:creationId xmlns:p14="http://schemas.microsoft.com/office/powerpoint/2010/main" val="3994949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n astounding 102 million trees are now dead in California - Vox">
            <a:extLst>
              <a:ext uri="{FF2B5EF4-FFF2-40B4-BE49-F238E27FC236}">
                <a16:creationId xmlns:a16="http://schemas.microsoft.com/office/drawing/2014/main" id="{403604C0-EC4E-4425-A182-09DA7B7F5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973" y="0"/>
            <a:ext cx="4577892"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6" name="Picture 6" descr="Damage to Germany's storied forests stokes climate debate | The Seattle  Times">
            <a:extLst>
              <a:ext uri="{FF2B5EF4-FFF2-40B4-BE49-F238E27FC236}">
                <a16:creationId xmlns:a16="http://schemas.microsoft.com/office/drawing/2014/main" id="{7B0C71D4-4B58-4158-8663-DF2C4647A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225"/>
            <a:ext cx="6521412"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8" name="Picture 8" descr="California Has 36 Million Dead Trees – NBC Bay Area">
            <a:extLst>
              <a:ext uri="{FF2B5EF4-FFF2-40B4-BE49-F238E27FC236}">
                <a16:creationId xmlns:a16="http://schemas.microsoft.com/office/drawing/2014/main" id="{B91E5DF0-87DD-4C74-ABBE-771079BA5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44240"/>
            <a:ext cx="6096000" cy="34137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041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7E736D-C98A-4B51-BDAF-02BF6991B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442" y="1544854"/>
            <a:ext cx="7084194" cy="5313146"/>
          </a:xfrm>
          <a:prstGeom prst="rect">
            <a:avLst/>
          </a:prstGeom>
        </p:spPr>
      </p:pic>
      <p:sp>
        <p:nvSpPr>
          <p:cNvPr id="4" name="Title 1">
            <a:extLst>
              <a:ext uri="{FF2B5EF4-FFF2-40B4-BE49-F238E27FC236}">
                <a16:creationId xmlns:a16="http://schemas.microsoft.com/office/drawing/2014/main" id="{E934D59E-060A-4B18-A537-3F01FD5AC0B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dirty="0">
                <a:latin typeface="Tahoma" panose="020B0604030504040204" pitchFamily="34" charset="0"/>
                <a:ea typeface="Tahoma" panose="020B0604030504040204" pitchFamily="34" charset="0"/>
                <a:cs typeface="Tahoma" panose="020B0604030504040204" pitchFamily="34" charset="0"/>
              </a:rPr>
              <a:t>תודה על ההקשבה!</a:t>
            </a:r>
          </a:p>
        </p:txBody>
      </p:sp>
    </p:spTree>
    <p:extLst>
      <p:ext uri="{BB962C8B-B14F-4D97-AF65-F5344CB8AC3E}">
        <p14:creationId xmlns:p14="http://schemas.microsoft.com/office/powerpoint/2010/main" val="781159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263E2-53D8-4272-9F55-838F7CA408B3}"/>
              </a:ext>
            </a:extLst>
          </p:cNvPr>
          <p:cNvSpPr txBox="1">
            <a:spLocks/>
          </p:cNvSpPr>
          <p:nvPr/>
        </p:nvSpPr>
        <p:spPr>
          <a:xfrm>
            <a:off x="838200" y="180446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16600" dirty="0">
                <a:latin typeface="Tahoma" panose="020B0604030504040204" pitchFamily="34" charset="0"/>
                <a:ea typeface="Tahoma" panose="020B0604030504040204" pitchFamily="34" charset="0"/>
                <a:cs typeface="Tahoma" panose="020B0604030504040204" pitchFamily="34" charset="0"/>
              </a:rPr>
              <a:t>שאלות?</a:t>
            </a:r>
          </a:p>
        </p:txBody>
      </p:sp>
    </p:spTree>
    <p:extLst>
      <p:ext uri="{BB962C8B-B14F-4D97-AF65-F5344CB8AC3E}">
        <p14:creationId xmlns:p14="http://schemas.microsoft.com/office/powerpoint/2010/main" val="4185860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n astounding 102 million trees are now dead in California - Vox">
            <a:extLst>
              <a:ext uri="{FF2B5EF4-FFF2-40B4-BE49-F238E27FC236}">
                <a16:creationId xmlns:a16="http://schemas.microsoft.com/office/drawing/2014/main" id="{403604C0-EC4E-4425-A182-09DA7B7F5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9973" y="0"/>
            <a:ext cx="4577892"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6" name="Picture 6" descr="Damage to Germany's storied forests stokes climate debate | The Seattle  Times">
            <a:extLst>
              <a:ext uri="{FF2B5EF4-FFF2-40B4-BE49-F238E27FC236}">
                <a16:creationId xmlns:a16="http://schemas.microsoft.com/office/drawing/2014/main" id="{7B0C71D4-4B58-4158-8663-DF2C4647AC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225"/>
            <a:ext cx="6521412" cy="3429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28" name="Picture 8" descr="California Has 36 Million Dead Trees – NBC Bay Area">
            <a:extLst>
              <a:ext uri="{FF2B5EF4-FFF2-40B4-BE49-F238E27FC236}">
                <a16:creationId xmlns:a16="http://schemas.microsoft.com/office/drawing/2014/main" id="{B91E5DF0-87DD-4C74-ABBE-771079BA5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444240"/>
            <a:ext cx="6096000" cy="34137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5130" name="Picture 10" descr="Mountain News: Jasper told beetle-killed forests have upsides too - Pique  Newsmagazine">
            <a:extLst>
              <a:ext uri="{FF2B5EF4-FFF2-40B4-BE49-F238E27FC236}">
                <a16:creationId xmlns:a16="http://schemas.microsoft.com/office/drawing/2014/main" id="{5595FA8A-BD9B-47B3-B2DA-FCC921B43A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319" y="3482501"/>
            <a:ext cx="5416056" cy="33755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339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1860485-1A82-4CAD-8E02-A9D14DD6A3BC}"/>
              </a:ext>
            </a:extLst>
          </p:cNvPr>
          <p:cNvSpPr>
            <a:spLocks noGrp="1"/>
          </p:cNvSpPr>
          <p:nvPr>
            <p:ph type="title"/>
          </p:nvPr>
        </p:nvSpPr>
        <p:spPr>
          <a:xfrm>
            <a:off x="838200" y="192127"/>
            <a:ext cx="10515600" cy="1325563"/>
          </a:xfrm>
        </p:spPr>
        <p:txBody>
          <a:bodyPr/>
          <a:lstStyle/>
          <a:p>
            <a:pPr algn="r" rtl="1"/>
            <a:r>
              <a:rPr lang="he-IL" dirty="0">
                <a:latin typeface="Tahoma" panose="020B0604030504040204" pitchFamily="34" charset="0"/>
                <a:ea typeface="Tahoma" panose="020B0604030504040204" pitchFamily="34" charset="0"/>
                <a:cs typeface="Tahoma" panose="020B0604030504040204" pitchFamily="34" charset="0"/>
              </a:rPr>
              <a:t>פוטנציאל מים בעלה - </a:t>
            </a:r>
            <a:r>
              <a:rPr lang="en-US" dirty="0">
                <a:latin typeface="Tahoma" panose="020B0604030504040204" pitchFamily="34" charset="0"/>
                <a:ea typeface="Tahoma" panose="020B0604030504040204" pitchFamily="34" charset="0"/>
                <a:cs typeface="Tahoma" panose="020B0604030504040204" pitchFamily="34" charset="0"/>
              </a:rPr>
              <a:t>LWP</a:t>
            </a:r>
            <a:endParaRPr lang="he-IL" dirty="0">
              <a:latin typeface="Tahoma" panose="020B0604030504040204" pitchFamily="34" charset="0"/>
              <a:ea typeface="Tahoma" panose="020B0604030504040204" pitchFamily="34" charset="0"/>
              <a:cs typeface="Tahoma" panose="020B0604030504040204" pitchFamily="34" charset="0"/>
            </a:endParaRPr>
          </a:p>
        </p:txBody>
      </p:sp>
      <p:pic>
        <p:nvPicPr>
          <p:cNvPr id="8194" name="Picture 2" descr="How does a pressure chamber work? | PMS Instrument Company">
            <a:extLst>
              <a:ext uri="{FF2B5EF4-FFF2-40B4-BE49-F238E27FC236}">
                <a16:creationId xmlns:a16="http://schemas.microsoft.com/office/drawing/2014/main" id="{86A05813-AE6A-46FC-A652-8DACE95D7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6489" y="1429996"/>
            <a:ext cx="5339021" cy="542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99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06A3A-3F6B-49FE-8285-0135D57FD803}"/>
              </a:ext>
            </a:extLst>
          </p:cNvPr>
          <p:cNvSpPr>
            <a:spLocks noGrp="1"/>
          </p:cNvSpPr>
          <p:nvPr>
            <p:ph type="title"/>
          </p:nvPr>
        </p:nvSpPr>
        <p:spPr>
          <a:xfrm>
            <a:off x="838200" y="117991"/>
            <a:ext cx="10515600" cy="1325563"/>
          </a:xfrm>
        </p:spPr>
        <p:txBody>
          <a:bodyPr/>
          <a:lstStyle/>
          <a:p>
            <a:pPr algn="r" rtl="1"/>
            <a:r>
              <a:rPr lang="he-IL" dirty="0">
                <a:latin typeface="Tahoma" panose="020B0604030504040204" pitchFamily="34" charset="0"/>
                <a:ea typeface="Tahoma" panose="020B0604030504040204" pitchFamily="34" charset="0"/>
                <a:cs typeface="Tahoma" panose="020B0604030504040204" pitchFamily="34" charset="0"/>
              </a:rPr>
              <a:t>השפעת יובש על </a:t>
            </a:r>
            <a:r>
              <a:rPr lang="en-US" dirty="0">
                <a:latin typeface="Tahoma" panose="020B0604030504040204" pitchFamily="34" charset="0"/>
                <a:ea typeface="Tahoma" panose="020B0604030504040204" pitchFamily="34" charset="0"/>
                <a:cs typeface="Tahoma" panose="020B0604030504040204" pitchFamily="34" charset="0"/>
              </a:rPr>
              <a:t>LWP</a:t>
            </a:r>
            <a:endParaRPr lang="he-IL"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2" descr="Daily changes in soil, root, and leaf water potential following irrigation or a rain event. The shaded regions on the x-axis represent night and the white regions represent daytime. The figure is adapted from Slayter (1967).  ">
            <a:extLst>
              <a:ext uri="{FF2B5EF4-FFF2-40B4-BE49-F238E27FC236}">
                <a16:creationId xmlns:a16="http://schemas.microsoft.com/office/drawing/2014/main" id="{BC609D39-C937-4287-9A1F-6F4B2ED1F3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91"/>
          <a:stretch/>
        </p:blipFill>
        <p:spPr bwMode="auto">
          <a:xfrm>
            <a:off x="1669649" y="1490055"/>
            <a:ext cx="8852701" cy="5231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9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CDF86B71-D451-415E-82DA-6554605587D2}"/>
              </a:ext>
            </a:extLst>
          </p:cNvPr>
          <p:cNvSpPr>
            <a:spLocks noGrp="1"/>
          </p:cNvSpPr>
          <p:nvPr>
            <p:ph idx="1"/>
          </p:nvPr>
        </p:nvSpPr>
        <p:spPr/>
        <p:txBody>
          <a:bodyPr/>
          <a:lstStyle/>
          <a:p>
            <a:endParaRPr lang="he-IL"/>
          </a:p>
        </p:txBody>
      </p:sp>
      <p:pic>
        <p:nvPicPr>
          <p:cNvPr id="10242" name="Picture 2" descr="Daniele Penna on Twitter: &quot;#cryogenic vacuum distillation is the standard  method for leaf water extraction for #isotope analysis but it is highly  debated. Under discussion on @EGU_HESS a comparison with the Scholander">
            <a:extLst>
              <a:ext uri="{FF2B5EF4-FFF2-40B4-BE49-F238E27FC236}">
                <a16:creationId xmlns:a16="http://schemas.microsoft.com/office/drawing/2014/main" id="{F3F67450-ED6D-4522-9524-1D03EFC88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098" y="1443554"/>
            <a:ext cx="8359804" cy="541444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3EF427A-4DBA-476A-AEE9-363F9A3E26E5}"/>
              </a:ext>
            </a:extLst>
          </p:cNvPr>
          <p:cNvSpPr>
            <a:spLocks noGrp="1"/>
          </p:cNvSpPr>
          <p:nvPr>
            <p:ph type="title"/>
          </p:nvPr>
        </p:nvSpPr>
        <p:spPr>
          <a:xfrm>
            <a:off x="838200" y="117991"/>
            <a:ext cx="10515600" cy="1325563"/>
          </a:xfrm>
        </p:spPr>
        <p:txBody>
          <a:bodyPr/>
          <a:lstStyle/>
          <a:p>
            <a:pPr algn="r" rtl="1"/>
            <a:r>
              <a:rPr lang="he-IL" dirty="0">
                <a:latin typeface="Tahoma" panose="020B0604030504040204" pitchFamily="34" charset="0"/>
                <a:ea typeface="Tahoma" panose="020B0604030504040204" pitchFamily="34" charset="0"/>
                <a:cs typeface="Tahoma" panose="020B0604030504040204" pitchFamily="34" charset="0"/>
              </a:rPr>
              <a:t>תא לחץ</a:t>
            </a:r>
          </a:p>
        </p:txBody>
      </p:sp>
    </p:spTree>
    <p:extLst>
      <p:ext uri="{BB962C8B-B14F-4D97-AF65-F5344CB8AC3E}">
        <p14:creationId xmlns:p14="http://schemas.microsoft.com/office/powerpoint/2010/main" val="395511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מציין מיקום תוכן 4">
            <a:extLst>
              <a:ext uri="{FF2B5EF4-FFF2-40B4-BE49-F238E27FC236}">
                <a16:creationId xmlns:a16="http://schemas.microsoft.com/office/drawing/2014/main" id="{5A3FCBDA-6C86-4D4A-8941-6905273FEC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58597" y="2482948"/>
            <a:ext cx="5833403" cy="4375052"/>
          </a:xfrm>
        </p:spPr>
      </p:pic>
      <p:sp>
        <p:nvSpPr>
          <p:cNvPr id="6" name="Title 1">
            <a:extLst>
              <a:ext uri="{FF2B5EF4-FFF2-40B4-BE49-F238E27FC236}">
                <a16:creationId xmlns:a16="http://schemas.microsoft.com/office/drawing/2014/main" id="{E5782E54-77E8-4F58-AD15-BEF2A6B0C483}"/>
              </a:ext>
            </a:extLst>
          </p:cNvPr>
          <p:cNvSpPr>
            <a:spLocks noGrp="1"/>
          </p:cNvSpPr>
          <p:nvPr>
            <p:ph type="title"/>
          </p:nvPr>
        </p:nvSpPr>
        <p:spPr>
          <a:xfrm>
            <a:off x="838200" y="365125"/>
            <a:ext cx="10515600" cy="1325563"/>
          </a:xfrm>
        </p:spPr>
        <p:txBody>
          <a:bodyPr/>
          <a:lstStyle/>
          <a:p>
            <a:pPr algn="r" rtl="1"/>
            <a:r>
              <a:rPr lang="he-IL" dirty="0">
                <a:latin typeface="Tahoma" panose="020B0604030504040204" pitchFamily="34" charset="0"/>
                <a:ea typeface="Tahoma" panose="020B0604030504040204" pitchFamily="34" charset="0"/>
                <a:cs typeface="Tahoma" panose="020B0604030504040204" pitchFamily="34" charset="0"/>
              </a:rPr>
              <a:t>מדידת פוטנציאל מים בעלה</a:t>
            </a:r>
          </a:p>
        </p:txBody>
      </p:sp>
    </p:spTree>
    <p:extLst>
      <p:ext uri="{BB962C8B-B14F-4D97-AF65-F5344CB8AC3E}">
        <p14:creationId xmlns:p14="http://schemas.microsoft.com/office/powerpoint/2010/main" val="19089344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2314</TotalTime>
  <Words>2183</Words>
  <Application>Microsoft Office PowerPoint</Application>
  <PresentationFormat>מסך רחב</PresentationFormat>
  <Paragraphs>722</Paragraphs>
  <Slides>41</Slides>
  <Notes>39</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41</vt:i4>
      </vt:variant>
    </vt:vector>
  </HeadingPairs>
  <TitlesOfParts>
    <vt:vector size="47" baseType="lpstr">
      <vt:lpstr>Arial</vt:lpstr>
      <vt:lpstr>Calibri</vt:lpstr>
      <vt:lpstr>Calibri Light</vt:lpstr>
      <vt:lpstr>Cambria Math</vt:lpstr>
      <vt:lpstr>Tahoma</vt:lpstr>
      <vt:lpstr>Office Theme</vt:lpstr>
      <vt:lpstr>מצגת של PowerPoint‏</vt:lpstr>
      <vt:lpstr>מצגת של PowerPoint‏</vt:lpstr>
      <vt:lpstr>מצגת של PowerPoint‏</vt:lpstr>
      <vt:lpstr>מצגת של PowerPoint‏</vt:lpstr>
      <vt:lpstr>מצגת של PowerPoint‏</vt:lpstr>
      <vt:lpstr>פוטנציאל מים בעלה - LWP</vt:lpstr>
      <vt:lpstr>השפעת יובש על LWP</vt:lpstr>
      <vt:lpstr>תא לחץ</vt:lpstr>
      <vt:lpstr>מדידת פוטנציאל מים בעלה</vt:lpstr>
      <vt:lpstr>מדידת פוטנציאל מים בעלה</vt:lpstr>
      <vt:lpstr>מדידת פוטנציאל מים בעלה</vt:lpstr>
      <vt:lpstr>מצגת של PowerPoint‏</vt:lpstr>
      <vt:lpstr>מצגת של PowerPoint‏</vt:lpstr>
      <vt:lpstr>מצגת של PowerPoint‏</vt:lpstr>
      <vt:lpstr>NDSI - Normalized Difference Spectral Index</vt:lpstr>
      <vt:lpstr>מצגת של PowerPoint‏</vt:lpstr>
      <vt:lpstr>מצגת של PowerPoint‏</vt:lpstr>
      <vt:lpstr>מצגת של PowerPoint‏</vt:lpstr>
      <vt:lpstr>מצגת של PowerPoint‏</vt:lpstr>
      <vt:lpstr>מצגת של PowerPoint‏</vt:lpstr>
      <vt:lpstr>NDSI - Normalized Difference Spectral Index</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המשך המחקר</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נתנאל פישמן</dc:creator>
  <cp:lastModifiedBy>fishman netanel</cp:lastModifiedBy>
  <cp:revision>47</cp:revision>
  <dcterms:created xsi:type="dcterms:W3CDTF">2023-06-25T18:59:14Z</dcterms:created>
  <dcterms:modified xsi:type="dcterms:W3CDTF">2024-05-28T05:59:28Z</dcterms:modified>
</cp:coreProperties>
</file>